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jpeg" ContentType="image/jpeg"/>
  <Override PartName="/ppt/media/image2.jpeg" ContentType="image/jpeg"/>
  <Override PartName="/ppt/theme/theme2.xml" ContentType="application/vnd.openxmlformats-officedocument.theme+xml"/>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9144000" cy="6858000"/>
  <p:notesSz cx="6858000" cy="9144000"/>
  <p:defaultTextStyle>
    <a:lvl1pPr marL="40639" marR="40639">
      <a:defRPr>
        <a:uFill>
          <a:solidFill/>
        </a:uFill>
        <a:latin typeface="+mn-lt"/>
        <a:ea typeface="+mn-ea"/>
        <a:cs typeface="+mn-cs"/>
        <a:sym typeface="Arial"/>
      </a:defRPr>
    </a:lvl1pPr>
    <a:lvl2pPr marL="40639" marR="40639" indent="342900">
      <a:defRPr>
        <a:uFill>
          <a:solidFill/>
        </a:uFill>
        <a:latin typeface="+mn-lt"/>
        <a:ea typeface="+mn-ea"/>
        <a:cs typeface="+mn-cs"/>
        <a:sym typeface="Arial"/>
      </a:defRPr>
    </a:lvl2pPr>
    <a:lvl3pPr marL="40639" marR="40639" indent="685800">
      <a:defRPr>
        <a:uFill>
          <a:solidFill/>
        </a:uFill>
        <a:latin typeface="+mn-lt"/>
        <a:ea typeface="+mn-ea"/>
        <a:cs typeface="+mn-cs"/>
        <a:sym typeface="Arial"/>
      </a:defRPr>
    </a:lvl3pPr>
    <a:lvl4pPr marL="40639" marR="40639" indent="1028700">
      <a:defRPr>
        <a:uFill>
          <a:solidFill/>
        </a:uFill>
        <a:latin typeface="+mn-lt"/>
        <a:ea typeface="+mn-ea"/>
        <a:cs typeface="+mn-cs"/>
        <a:sym typeface="Arial"/>
      </a:defRPr>
    </a:lvl4pPr>
    <a:lvl5pPr marL="40639" marR="40639" indent="1371600">
      <a:defRPr>
        <a:uFill>
          <a:solidFill/>
        </a:uFill>
        <a:latin typeface="+mn-lt"/>
        <a:ea typeface="+mn-ea"/>
        <a:cs typeface="+mn-cs"/>
        <a:sym typeface="Arial"/>
      </a:defRPr>
    </a:lvl5pPr>
    <a:lvl6pPr marL="40639" marR="40639" indent="1714500">
      <a:defRPr>
        <a:uFill>
          <a:solidFill/>
        </a:uFill>
        <a:latin typeface="+mn-lt"/>
        <a:ea typeface="+mn-ea"/>
        <a:cs typeface="+mn-cs"/>
        <a:sym typeface="Arial"/>
      </a:defRPr>
    </a:lvl6pPr>
    <a:lvl7pPr marL="40639" marR="40639" indent="2057400">
      <a:defRPr>
        <a:uFill>
          <a:solidFill/>
        </a:uFill>
        <a:latin typeface="+mn-lt"/>
        <a:ea typeface="+mn-ea"/>
        <a:cs typeface="+mn-cs"/>
        <a:sym typeface="Arial"/>
      </a:defRPr>
    </a:lvl7pPr>
    <a:lvl8pPr marL="40639" marR="40639" indent="2400300">
      <a:defRPr>
        <a:uFill>
          <a:solidFill/>
        </a:uFill>
        <a:latin typeface="+mn-lt"/>
        <a:ea typeface="+mn-ea"/>
        <a:cs typeface="+mn-cs"/>
        <a:sym typeface="Arial"/>
      </a:defRPr>
    </a:lvl8pPr>
    <a:lvl9pPr marL="40639" marR="40639" indent="2743200">
      <a:defRPr>
        <a:uFill>
          <a:solidFill/>
        </a:uFill>
        <a:latin typeface="+mn-lt"/>
        <a:ea typeface="+mn-ea"/>
        <a:cs typeface="+mn-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p:nvPr>
            <p:ph type="sldImg"/>
          </p:nvPr>
        </p:nvSpPr>
        <p:spPr>
          <a:xfrm>
            <a:off x="1143000" y="685800"/>
            <a:ext cx="4572000" cy="3429000"/>
          </a:xfrm>
          <a:prstGeom prst="rect">
            <a:avLst/>
          </a:prstGeom>
        </p:spPr>
        <p:txBody>
          <a:bodyPr/>
          <a:lstStyle/>
          <a:p>
            <a:pPr lvl="0"/>
          </a:p>
        </p:txBody>
      </p:sp>
      <p:sp>
        <p:nvSpPr>
          <p:cNvPr id="103" name="Shape 103"/>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584200">
      <a:defRPr sz="2200">
        <a:latin typeface="Lucida Grande"/>
        <a:ea typeface="Lucida Grande"/>
        <a:cs typeface="Lucida Grande"/>
        <a:sym typeface="Lucida Grande"/>
      </a:defRPr>
    </a:lvl1pPr>
    <a:lvl2pPr indent="228600" defTabSz="584200">
      <a:defRPr sz="2200">
        <a:latin typeface="Lucida Grande"/>
        <a:ea typeface="Lucida Grande"/>
        <a:cs typeface="Lucida Grande"/>
        <a:sym typeface="Lucida Grande"/>
      </a:defRPr>
    </a:lvl2pPr>
    <a:lvl3pPr indent="457200" defTabSz="584200">
      <a:defRPr sz="2200">
        <a:latin typeface="Lucida Grande"/>
        <a:ea typeface="Lucida Grande"/>
        <a:cs typeface="Lucida Grande"/>
        <a:sym typeface="Lucida Grande"/>
      </a:defRPr>
    </a:lvl3pPr>
    <a:lvl4pPr indent="685800" defTabSz="584200">
      <a:defRPr sz="2200">
        <a:latin typeface="Lucida Grande"/>
        <a:ea typeface="Lucida Grande"/>
        <a:cs typeface="Lucida Grande"/>
        <a:sym typeface="Lucida Grande"/>
      </a:defRPr>
    </a:lvl4pPr>
    <a:lvl5pPr indent="914400" defTabSz="584200">
      <a:defRPr sz="2200">
        <a:latin typeface="Lucida Grande"/>
        <a:ea typeface="Lucida Grande"/>
        <a:cs typeface="Lucida Grande"/>
        <a:sym typeface="Lucida Grande"/>
      </a:defRPr>
    </a:lvl5pPr>
    <a:lvl6pPr indent="1143000" defTabSz="584200">
      <a:defRPr sz="2200">
        <a:latin typeface="Lucida Grande"/>
        <a:ea typeface="Lucida Grande"/>
        <a:cs typeface="Lucida Grande"/>
        <a:sym typeface="Lucida Grande"/>
      </a:defRPr>
    </a:lvl6pPr>
    <a:lvl7pPr indent="1371600" defTabSz="584200">
      <a:defRPr sz="2200">
        <a:latin typeface="Lucida Grande"/>
        <a:ea typeface="Lucida Grande"/>
        <a:cs typeface="Lucida Grande"/>
        <a:sym typeface="Lucida Grande"/>
      </a:defRPr>
    </a:lvl7pPr>
    <a:lvl8pPr indent="1600200" defTabSz="584200">
      <a:defRPr sz="2200">
        <a:latin typeface="Lucida Grande"/>
        <a:ea typeface="Lucida Grande"/>
        <a:cs typeface="Lucida Grande"/>
        <a:sym typeface="Lucida Grande"/>
      </a:defRPr>
    </a:lvl8pPr>
    <a:lvl9pPr indent="1828800" defTabSz="584200">
      <a:defRPr sz="2200">
        <a:latin typeface="Lucida Grande"/>
        <a:ea typeface="Lucida Grande"/>
        <a:cs typeface="Lucida Grande"/>
        <a:sym typeface="Lucida Grand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15.png"/><Relationship Id="rId8" Type="http://schemas.openxmlformats.org/officeDocument/2006/relationships/image" Target="../media/image3.png"/><Relationship Id="rId9" Type="http://schemas.openxmlformats.org/officeDocument/2006/relationships/image" Target="../media/image4.pn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8.png"/><Relationship Id="rId7" Type="http://schemas.openxmlformats.org/officeDocument/2006/relationships/image" Target="../media/image16.png"/><Relationship Id="rId8" Type="http://schemas.openxmlformats.org/officeDocument/2006/relationships/image" Target="../media/image3.png"/><Relationship Id="rId9" Type="http://schemas.openxmlformats.org/officeDocument/2006/relationships/image" Target="../media/image4.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1.jpeg"/><Relationship Id="rId8" Type="http://schemas.openxmlformats.org/officeDocument/2006/relationships/image" Target="../media/image9.png"/><Relationship Id="rId9" Type="http://schemas.openxmlformats.org/officeDocument/2006/relationships/image" Target="../media/image3.png"/><Relationship Id="rId10" Type="http://schemas.openxmlformats.org/officeDocument/2006/relationships/image" Target="../media/image4.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3.png"/><Relationship Id="rId8" Type="http://schemas.openxmlformats.org/officeDocument/2006/relationships/image" Target="../media/image4.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10.png"/><Relationship Id="rId8" Type="http://schemas.openxmlformats.org/officeDocument/2006/relationships/image" Target="../media/image3.png"/><Relationship Id="rId9" Type="http://schemas.openxmlformats.org/officeDocument/2006/relationships/image" Target="../media/image4.pn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3.png"/><Relationship Id="rId8" Type="http://schemas.openxmlformats.org/officeDocument/2006/relationships/image" Target="../media/image4.png"/><Relationship Id="rId9" Type="http://schemas.openxmlformats.org/officeDocument/2006/relationships/image" Target="../media/image1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12.png"/><Relationship Id="rId8" Type="http://schemas.openxmlformats.org/officeDocument/2006/relationships/image" Target="../media/image3.png"/><Relationship Id="rId9" Type="http://schemas.openxmlformats.org/officeDocument/2006/relationships/image" Target="../media/image4.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13.png"/><Relationship Id="rId8" Type="http://schemas.openxmlformats.org/officeDocument/2006/relationships/image" Target="../media/image3.png"/><Relationship Id="rId9" Type="http://schemas.openxmlformats.org/officeDocument/2006/relationships/image" Target="../media/image4.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14.png"/><Relationship Id="rId8" Type="http://schemas.openxmlformats.org/officeDocument/2006/relationships/image" Target="../media/image3.png"/><Relationship Id="rId9"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3_Default Design">
    <p:spTree>
      <p:nvGrpSpPr>
        <p:cNvPr id="1" name=""/>
        <p:cNvGrpSpPr/>
        <p:nvPr/>
      </p:nvGrpSpPr>
      <p:grpSpPr>
        <a:xfrm>
          <a:off x="0" y="0"/>
          <a:ext cx="0" cy="0"/>
          <a:chOff x="0" y="0"/>
          <a:chExt cx="0" cy="0"/>
        </a:xfrm>
      </p:grpSpPr>
      <p:sp>
        <p:nvSpPr>
          <p:cNvPr id="8" name="Shape 8"/>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10_Default Design">
    <p:spTree>
      <p:nvGrpSpPr>
        <p:cNvPr id="1" name=""/>
        <p:cNvGrpSpPr/>
        <p:nvPr/>
      </p:nvGrpSpPr>
      <p:grpSpPr>
        <a:xfrm>
          <a:off x="0" y="0"/>
          <a:ext cx="0" cy="0"/>
          <a:chOff x="0" y="0"/>
          <a:chExt cx="0" cy="0"/>
        </a:xfrm>
      </p:grpSpPr>
      <p:pic>
        <p:nvPicPr>
          <p:cNvPr id="83"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84" name="09_Pre-Algbra-Nav_Bar-short.png"/>
          <p:cNvPicPr/>
          <p:nvPr/>
        </p:nvPicPr>
        <p:blipFill>
          <a:blip r:embed="rId3">
            <a:extLst/>
          </a:blip>
          <a:stretch>
            <a:fillRect/>
          </a:stretch>
        </p:blipFill>
        <p:spPr>
          <a:xfrm>
            <a:off x="2114550" y="6072187"/>
            <a:ext cx="7029450" cy="785813"/>
          </a:xfrm>
          <a:prstGeom prst="rect">
            <a:avLst/>
          </a:prstGeom>
          <a:ln w="12700">
            <a:miter lim="400000"/>
          </a:ln>
        </p:spPr>
      </p:pic>
      <p:pic>
        <p:nvPicPr>
          <p:cNvPr id="85" name="09_PAlg-Back.png"/>
          <p:cNvPicPr/>
          <p:nvPr/>
        </p:nvPicPr>
        <p:blipFill>
          <a:blip r:embed="rId4">
            <a:extLst/>
          </a:blip>
          <a:stretch>
            <a:fillRect/>
          </a:stretch>
        </p:blipFill>
        <p:spPr>
          <a:xfrm>
            <a:off x="8020050" y="6315075"/>
            <a:ext cx="441326" cy="441326"/>
          </a:xfrm>
          <a:prstGeom prst="rect">
            <a:avLst/>
          </a:prstGeom>
          <a:ln w="12700">
            <a:miter lim="400000"/>
          </a:ln>
        </p:spPr>
      </p:pic>
      <p:pic>
        <p:nvPicPr>
          <p:cNvPr id="86" name="09_PAlg-Forward.png"/>
          <p:cNvPicPr/>
          <p:nvPr/>
        </p:nvPicPr>
        <p:blipFill>
          <a:blip r:embed="rId5">
            <a:extLst/>
          </a:blip>
          <a:stretch>
            <a:fillRect/>
          </a:stretch>
        </p:blipFill>
        <p:spPr>
          <a:xfrm>
            <a:off x="8416925" y="6315075"/>
            <a:ext cx="441326" cy="441326"/>
          </a:xfrm>
          <a:prstGeom prst="rect">
            <a:avLst/>
          </a:prstGeom>
          <a:ln w="12700">
            <a:miter lim="400000"/>
          </a:ln>
        </p:spPr>
      </p:pic>
      <p:pic>
        <p:nvPicPr>
          <p:cNvPr id="87"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88" name="Example_6.png"/>
          <p:cNvPicPr/>
          <p:nvPr/>
        </p:nvPicPr>
        <p:blipFill>
          <a:blip r:embed="rId7">
            <a:extLst/>
          </a:blip>
          <a:stretch>
            <a:fillRect/>
          </a:stretch>
        </p:blipFill>
        <p:spPr>
          <a:xfrm>
            <a:off x="581025" y="657225"/>
            <a:ext cx="6738938" cy="2990850"/>
          </a:xfrm>
          <a:prstGeom prst="rect">
            <a:avLst/>
          </a:prstGeom>
          <a:ln w="12700">
            <a:miter lim="400000"/>
          </a:ln>
        </p:spPr>
      </p:pic>
      <p:pic>
        <p:nvPicPr>
          <p:cNvPr id="89" name="09PreAlg LNHeader05-03.png"/>
          <p:cNvPicPr/>
          <p:nvPr/>
        </p:nvPicPr>
        <p:blipFill>
          <a:blip r:embed="rId8">
            <a:extLst/>
          </a:blip>
          <a:stretch>
            <a:fillRect/>
          </a:stretch>
        </p:blipFill>
        <p:spPr>
          <a:xfrm>
            <a:off x="0" y="-28575"/>
            <a:ext cx="1143001" cy="641351"/>
          </a:xfrm>
          <a:prstGeom prst="rect">
            <a:avLst/>
          </a:prstGeom>
          <a:ln w="12700">
            <a:miter lim="400000"/>
          </a:ln>
        </p:spPr>
      </p:pic>
      <p:pic>
        <p:nvPicPr>
          <p:cNvPr id="90" name="09PreAlg LTHeader05-03.png"/>
          <p:cNvPicPr/>
          <p:nvPr/>
        </p:nvPicPr>
        <p:blipFill>
          <a:blip r:embed="rId9">
            <a:extLst/>
          </a:blip>
          <a:stretch>
            <a:fillRect/>
          </a:stretch>
        </p:blipFill>
        <p:spPr>
          <a:xfrm>
            <a:off x="1819275" y="0"/>
            <a:ext cx="7324726" cy="419101"/>
          </a:xfrm>
          <a:prstGeom prst="rect">
            <a:avLst/>
          </a:prstGeom>
          <a:ln w="12700">
            <a:miter lim="400000"/>
          </a:ln>
        </p:spPr>
      </p:pic>
      <p:sp>
        <p:nvSpPr>
          <p:cNvPr id="91" name="Shape 91"/>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11_Default Design">
    <p:spTree>
      <p:nvGrpSpPr>
        <p:cNvPr id="1" name=""/>
        <p:cNvGrpSpPr/>
        <p:nvPr/>
      </p:nvGrpSpPr>
      <p:grpSpPr>
        <a:xfrm>
          <a:off x="0" y="0"/>
          <a:ext cx="0" cy="0"/>
          <a:chOff x="0" y="0"/>
          <a:chExt cx="0" cy="0"/>
        </a:xfrm>
      </p:grpSpPr>
      <p:pic>
        <p:nvPicPr>
          <p:cNvPr id="93" name="09_Pre-Algbra EndOf.jpg"/>
          <p:cNvPicPr/>
          <p:nvPr/>
        </p:nvPicPr>
        <p:blipFill>
          <a:blip r:embed="rId2">
            <a:extLst/>
          </a:blip>
          <a:stretch>
            <a:fillRect/>
          </a:stretch>
        </p:blipFill>
        <p:spPr>
          <a:xfrm>
            <a:off x="0" y="0"/>
            <a:ext cx="9144001" cy="6858000"/>
          </a:xfrm>
          <a:prstGeom prst="rect">
            <a:avLst/>
          </a:prstGeom>
          <a:ln w="12700">
            <a:miter lim="400000"/>
          </a:ln>
        </p:spPr>
      </p:pic>
      <p:pic>
        <p:nvPicPr>
          <p:cNvPr id="94" name="09_PreAlg_MasterInterface.png"/>
          <p:cNvPicPr/>
          <p:nvPr/>
        </p:nvPicPr>
        <p:blipFill>
          <a:blip r:embed="rId3">
            <a:extLst/>
          </a:blip>
          <a:stretch>
            <a:fillRect/>
          </a:stretch>
        </p:blipFill>
        <p:spPr>
          <a:xfrm>
            <a:off x="0" y="0"/>
            <a:ext cx="9144000" cy="6858000"/>
          </a:xfrm>
          <a:prstGeom prst="rect">
            <a:avLst/>
          </a:prstGeom>
          <a:ln w="12700">
            <a:miter lim="400000"/>
          </a:ln>
        </p:spPr>
      </p:pic>
      <p:pic>
        <p:nvPicPr>
          <p:cNvPr id="95" name="09_Pre-Algbra-Nav_Bar-short.png"/>
          <p:cNvPicPr/>
          <p:nvPr/>
        </p:nvPicPr>
        <p:blipFill>
          <a:blip r:embed="rId4">
            <a:extLst/>
          </a:blip>
          <a:stretch>
            <a:fillRect/>
          </a:stretch>
        </p:blipFill>
        <p:spPr>
          <a:xfrm>
            <a:off x="2114550" y="6072187"/>
            <a:ext cx="7029450" cy="785813"/>
          </a:xfrm>
          <a:prstGeom prst="rect">
            <a:avLst/>
          </a:prstGeom>
          <a:ln w="12700">
            <a:miter lim="400000"/>
          </a:ln>
        </p:spPr>
      </p:pic>
      <p:pic>
        <p:nvPicPr>
          <p:cNvPr id="96" name="09_PAlg-Back.png"/>
          <p:cNvPicPr/>
          <p:nvPr/>
        </p:nvPicPr>
        <p:blipFill>
          <a:blip r:embed="rId5">
            <a:extLst/>
          </a:blip>
          <a:stretch>
            <a:fillRect/>
          </a:stretch>
        </p:blipFill>
        <p:spPr>
          <a:xfrm>
            <a:off x="8020050" y="6315075"/>
            <a:ext cx="441326" cy="441326"/>
          </a:xfrm>
          <a:prstGeom prst="rect">
            <a:avLst/>
          </a:prstGeom>
          <a:ln w="12700">
            <a:miter lim="400000"/>
          </a:ln>
        </p:spPr>
      </p:pic>
      <p:pic>
        <p:nvPicPr>
          <p:cNvPr id="97"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98" name="09_PAlg-ForwardDEAD.png"/>
          <p:cNvPicPr/>
          <p:nvPr/>
        </p:nvPicPr>
        <p:blipFill>
          <a:blip r:embed="rId7">
            <a:extLst/>
          </a:blip>
          <a:stretch>
            <a:fillRect/>
          </a:stretch>
        </p:blipFill>
        <p:spPr>
          <a:xfrm>
            <a:off x="8416925" y="6315075"/>
            <a:ext cx="441326" cy="441326"/>
          </a:xfrm>
          <a:prstGeom prst="rect">
            <a:avLst/>
          </a:prstGeom>
          <a:ln w="12700">
            <a:miter lim="400000"/>
          </a:ln>
        </p:spPr>
      </p:pic>
      <p:pic>
        <p:nvPicPr>
          <p:cNvPr id="99" name="09PreAlg LNHeader05-03.png"/>
          <p:cNvPicPr/>
          <p:nvPr/>
        </p:nvPicPr>
        <p:blipFill>
          <a:blip r:embed="rId8">
            <a:extLst/>
          </a:blip>
          <a:stretch>
            <a:fillRect/>
          </a:stretch>
        </p:blipFill>
        <p:spPr>
          <a:xfrm>
            <a:off x="0" y="-28575"/>
            <a:ext cx="1143001" cy="641351"/>
          </a:xfrm>
          <a:prstGeom prst="rect">
            <a:avLst/>
          </a:prstGeom>
          <a:ln w="12700">
            <a:miter lim="400000"/>
          </a:ln>
        </p:spPr>
      </p:pic>
      <p:pic>
        <p:nvPicPr>
          <p:cNvPr id="100" name="09PreAlg LTHeader05-03.png"/>
          <p:cNvPicPr/>
          <p:nvPr/>
        </p:nvPicPr>
        <p:blipFill>
          <a:blip r:embed="rId9">
            <a:extLst/>
          </a:blip>
          <a:stretch>
            <a:fillRect/>
          </a:stretch>
        </p:blipFill>
        <p:spPr>
          <a:xfrm>
            <a:off x="1819275" y="0"/>
            <a:ext cx="7324726" cy="419101"/>
          </a:xfrm>
          <a:prstGeom prst="rect">
            <a:avLst/>
          </a:prstGeom>
          <a:ln w="12700">
            <a:miter lim="400000"/>
          </a:ln>
        </p:spPr>
      </p:pic>
      <p:sp>
        <p:nvSpPr>
          <p:cNvPr id="101" name="Shape 101"/>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3_Default Design - No Graphics">
    <p:spTree>
      <p:nvGrpSpPr>
        <p:cNvPr id="1" name=""/>
        <p:cNvGrpSpPr/>
        <p:nvPr/>
      </p:nvGrpSpPr>
      <p:grpSpPr>
        <a:xfrm>
          <a:off x="0" y="0"/>
          <a:ext cx="0" cy="0"/>
          <a:chOff x="0" y="0"/>
          <a:chExt cx="0" cy="0"/>
        </a:xfrm>
      </p:grpSpPr>
      <p:sp>
        <p:nvSpPr>
          <p:cNvPr id="10" name="Shape 10"/>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4_Default Design">
    <p:spTree>
      <p:nvGrpSpPr>
        <p:cNvPr id="1" name=""/>
        <p:cNvGrpSpPr/>
        <p:nvPr/>
      </p:nvGrpSpPr>
      <p:grpSpPr>
        <a:xfrm>
          <a:off x="0" y="0"/>
          <a:ext cx="0" cy="0"/>
          <a:chOff x="0" y="0"/>
          <a:chExt cx="0" cy="0"/>
        </a:xfrm>
      </p:grpSpPr>
      <p:pic>
        <p:nvPicPr>
          <p:cNvPr id="12"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13" name="09_Pre-Algbra-Nav_Bar-short.png"/>
          <p:cNvPicPr/>
          <p:nvPr/>
        </p:nvPicPr>
        <p:blipFill>
          <a:blip r:embed="rId3">
            <a:extLst/>
          </a:blip>
          <a:stretch>
            <a:fillRect/>
          </a:stretch>
        </p:blipFill>
        <p:spPr>
          <a:xfrm>
            <a:off x="2114550" y="6072187"/>
            <a:ext cx="7029450" cy="785813"/>
          </a:xfrm>
          <a:prstGeom prst="rect">
            <a:avLst/>
          </a:prstGeom>
          <a:ln w="12700">
            <a:miter lim="400000"/>
          </a:ln>
        </p:spPr>
      </p:pic>
      <p:pic>
        <p:nvPicPr>
          <p:cNvPr id="14" name="09_PAlg-Back.png"/>
          <p:cNvPicPr/>
          <p:nvPr/>
        </p:nvPicPr>
        <p:blipFill>
          <a:blip r:embed="rId4">
            <a:extLst/>
          </a:blip>
          <a:stretch>
            <a:fillRect/>
          </a:stretch>
        </p:blipFill>
        <p:spPr>
          <a:xfrm>
            <a:off x="8020050" y="6315075"/>
            <a:ext cx="441326" cy="441326"/>
          </a:xfrm>
          <a:prstGeom prst="rect">
            <a:avLst/>
          </a:prstGeom>
          <a:ln w="12700">
            <a:miter lim="400000"/>
          </a:ln>
        </p:spPr>
      </p:pic>
      <p:pic>
        <p:nvPicPr>
          <p:cNvPr id="15" name="09_PAlg-Forward.png"/>
          <p:cNvPicPr/>
          <p:nvPr/>
        </p:nvPicPr>
        <p:blipFill>
          <a:blip r:embed="rId5">
            <a:extLst/>
          </a:blip>
          <a:stretch>
            <a:fillRect/>
          </a:stretch>
        </p:blipFill>
        <p:spPr>
          <a:xfrm>
            <a:off x="8416925" y="6315075"/>
            <a:ext cx="441326" cy="441326"/>
          </a:xfrm>
          <a:prstGeom prst="rect">
            <a:avLst/>
          </a:prstGeom>
          <a:ln w="12700">
            <a:miter lim="400000"/>
          </a:ln>
        </p:spPr>
      </p:pic>
      <p:pic>
        <p:nvPicPr>
          <p:cNvPr id="16"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17" name="CheckPointICON.jpg"/>
          <p:cNvPicPr/>
          <p:nvPr/>
        </p:nvPicPr>
        <p:blipFill>
          <a:blip r:embed="rId7">
            <a:extLst/>
          </a:blip>
          <a:stretch>
            <a:fillRect/>
          </a:stretch>
        </p:blipFill>
        <p:spPr>
          <a:xfrm>
            <a:off x="7467600" y="776287"/>
            <a:ext cx="1222375" cy="376239"/>
          </a:xfrm>
          <a:prstGeom prst="rect">
            <a:avLst/>
          </a:prstGeom>
          <a:ln w="12700">
            <a:miter lim="400000"/>
          </a:ln>
        </p:spPr>
      </p:pic>
      <p:pic>
        <p:nvPicPr>
          <p:cNvPr id="18" name="5Min Check.png"/>
          <p:cNvPicPr/>
          <p:nvPr/>
        </p:nvPicPr>
        <p:blipFill>
          <a:blip r:embed="rId8">
            <a:extLst/>
          </a:blip>
          <a:stretch>
            <a:fillRect/>
          </a:stretch>
        </p:blipFill>
        <p:spPr>
          <a:xfrm>
            <a:off x="598487" y="657225"/>
            <a:ext cx="6792913" cy="625475"/>
          </a:xfrm>
          <a:prstGeom prst="rect">
            <a:avLst/>
          </a:prstGeom>
          <a:ln w="12700">
            <a:miter lim="400000"/>
          </a:ln>
        </p:spPr>
      </p:pic>
      <p:pic>
        <p:nvPicPr>
          <p:cNvPr id="19" name="09PreAlg LNHeader05-03.png"/>
          <p:cNvPicPr/>
          <p:nvPr/>
        </p:nvPicPr>
        <p:blipFill>
          <a:blip r:embed="rId9">
            <a:extLst/>
          </a:blip>
          <a:stretch>
            <a:fillRect/>
          </a:stretch>
        </p:blipFill>
        <p:spPr>
          <a:xfrm>
            <a:off x="0" y="-28575"/>
            <a:ext cx="1143001" cy="641351"/>
          </a:xfrm>
          <a:prstGeom prst="rect">
            <a:avLst/>
          </a:prstGeom>
          <a:ln w="12700">
            <a:miter lim="400000"/>
          </a:ln>
        </p:spPr>
      </p:pic>
      <p:pic>
        <p:nvPicPr>
          <p:cNvPr id="20" name="09PreAlg LTHeader05-03.png"/>
          <p:cNvPicPr/>
          <p:nvPr/>
        </p:nvPicPr>
        <p:blipFill>
          <a:blip r:embed="rId10">
            <a:extLst/>
          </a:blip>
          <a:stretch>
            <a:fillRect/>
          </a:stretch>
        </p:blipFill>
        <p:spPr>
          <a:xfrm>
            <a:off x="1819275" y="0"/>
            <a:ext cx="7324726" cy="419101"/>
          </a:xfrm>
          <a:prstGeom prst="rect">
            <a:avLst/>
          </a:prstGeom>
          <a:ln w="12700">
            <a:miter lim="400000"/>
          </a:ln>
        </p:spPr>
      </p:pic>
      <p:sp>
        <p:nvSpPr>
          <p:cNvPr id="21" name="Shape 21"/>
          <p:cNvSpPr/>
          <p:nvPr/>
        </p:nvSpPr>
        <p:spPr>
          <a:xfrm>
            <a:off x="3886200" y="800100"/>
            <a:ext cx="3136900" cy="36082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000"/>
              </a:spcBef>
              <a:buClr>
                <a:srgbClr val="0EA55E"/>
              </a:buClr>
              <a:buFont typeface="Arial"/>
              <a:defRPr b="1">
                <a:solidFill>
                  <a:srgbClr val="0EA55E"/>
                </a:solidFill>
                <a:uFill>
                  <a:solidFill>
                    <a:srgbClr val="0EA55E"/>
                  </a:solidFill>
                </a:uFill>
              </a:defRPr>
            </a:lvl1pPr>
          </a:lstStyle>
          <a:p>
            <a:pPr lvl="0">
              <a:defRPr b="0">
                <a:solidFill>
                  <a:srgbClr val="000000"/>
                </a:solidFill>
                <a:uFillTx/>
              </a:defRPr>
            </a:pPr>
            <a:r>
              <a:rPr b="1">
                <a:solidFill>
                  <a:srgbClr val="0EA55E"/>
                </a:solidFill>
                <a:uFill>
                  <a:solidFill>
                    <a:srgbClr val="0EA55E"/>
                  </a:solidFill>
                </a:uFill>
              </a:rPr>
              <a:t>Over Lesson 5–2</a:t>
            </a:r>
          </a:p>
        </p:txBody>
      </p:sp>
      <p:sp>
        <p:nvSpPr>
          <p:cNvPr id="22" name="Shape 22"/>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2_Default Design">
    <p:spTree>
      <p:nvGrpSpPr>
        <p:cNvPr id="1" name=""/>
        <p:cNvGrpSpPr/>
        <p:nvPr/>
      </p:nvGrpSpPr>
      <p:grpSpPr>
        <a:xfrm>
          <a:off x="0" y="0"/>
          <a:ext cx="0" cy="0"/>
          <a:chOff x="0" y="0"/>
          <a:chExt cx="0" cy="0"/>
        </a:xfrm>
      </p:grpSpPr>
      <p:pic>
        <p:nvPicPr>
          <p:cNvPr id="24"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25" name="09_Pre-Algbra-Nav_Bar-short.png"/>
          <p:cNvPicPr/>
          <p:nvPr/>
        </p:nvPicPr>
        <p:blipFill>
          <a:blip r:embed="rId3">
            <a:extLst/>
          </a:blip>
          <a:stretch>
            <a:fillRect/>
          </a:stretch>
        </p:blipFill>
        <p:spPr>
          <a:xfrm>
            <a:off x="2114550" y="6072187"/>
            <a:ext cx="7029450" cy="785813"/>
          </a:xfrm>
          <a:prstGeom prst="rect">
            <a:avLst/>
          </a:prstGeom>
          <a:ln w="12700">
            <a:miter lim="400000"/>
          </a:ln>
        </p:spPr>
      </p:pic>
      <p:pic>
        <p:nvPicPr>
          <p:cNvPr id="26" name="09_PAlg-Back.png"/>
          <p:cNvPicPr/>
          <p:nvPr/>
        </p:nvPicPr>
        <p:blipFill>
          <a:blip r:embed="rId4">
            <a:extLst/>
          </a:blip>
          <a:stretch>
            <a:fillRect/>
          </a:stretch>
        </p:blipFill>
        <p:spPr>
          <a:xfrm>
            <a:off x="8020050" y="6315075"/>
            <a:ext cx="441326" cy="441326"/>
          </a:xfrm>
          <a:prstGeom prst="rect">
            <a:avLst/>
          </a:prstGeom>
          <a:ln w="12700">
            <a:miter lim="400000"/>
          </a:ln>
        </p:spPr>
      </p:pic>
      <p:pic>
        <p:nvPicPr>
          <p:cNvPr id="27" name="09_PAlg-Forward.png"/>
          <p:cNvPicPr/>
          <p:nvPr/>
        </p:nvPicPr>
        <p:blipFill>
          <a:blip r:embed="rId5">
            <a:extLst/>
          </a:blip>
          <a:stretch>
            <a:fillRect/>
          </a:stretch>
        </p:blipFill>
        <p:spPr>
          <a:xfrm>
            <a:off x="8416925" y="6315075"/>
            <a:ext cx="441326" cy="441326"/>
          </a:xfrm>
          <a:prstGeom prst="rect">
            <a:avLst/>
          </a:prstGeom>
          <a:ln w="12700">
            <a:miter lim="400000"/>
          </a:ln>
        </p:spPr>
      </p:pic>
      <p:pic>
        <p:nvPicPr>
          <p:cNvPr id="28"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29" name="09PreAlg LNHeader05-03.png"/>
          <p:cNvPicPr/>
          <p:nvPr/>
        </p:nvPicPr>
        <p:blipFill>
          <a:blip r:embed="rId7">
            <a:extLst/>
          </a:blip>
          <a:stretch>
            <a:fillRect/>
          </a:stretch>
        </p:blipFill>
        <p:spPr>
          <a:xfrm>
            <a:off x="0" y="-28575"/>
            <a:ext cx="1143001" cy="641351"/>
          </a:xfrm>
          <a:prstGeom prst="rect">
            <a:avLst/>
          </a:prstGeom>
          <a:ln w="12700">
            <a:miter lim="400000"/>
          </a:ln>
        </p:spPr>
      </p:pic>
      <p:pic>
        <p:nvPicPr>
          <p:cNvPr id="30" name="09PreAlg LTHeader05-03.png"/>
          <p:cNvPicPr/>
          <p:nvPr/>
        </p:nvPicPr>
        <p:blipFill>
          <a:blip r:embed="rId8">
            <a:extLst/>
          </a:blip>
          <a:stretch>
            <a:fillRect/>
          </a:stretch>
        </p:blipFill>
        <p:spPr>
          <a:xfrm>
            <a:off x="1819275" y="0"/>
            <a:ext cx="7324726" cy="419101"/>
          </a:xfrm>
          <a:prstGeom prst="rect">
            <a:avLst/>
          </a:prstGeom>
          <a:ln w="12700">
            <a:miter lim="400000"/>
          </a:ln>
        </p:spPr>
      </p:pic>
      <p:sp>
        <p:nvSpPr>
          <p:cNvPr id="31" name="Shape 31"/>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5_Default Design">
    <p:spTree>
      <p:nvGrpSpPr>
        <p:cNvPr id="1" name=""/>
        <p:cNvGrpSpPr/>
        <p:nvPr/>
      </p:nvGrpSpPr>
      <p:grpSpPr>
        <a:xfrm>
          <a:off x="0" y="0"/>
          <a:ext cx="0" cy="0"/>
          <a:chOff x="0" y="0"/>
          <a:chExt cx="0" cy="0"/>
        </a:xfrm>
      </p:grpSpPr>
      <p:pic>
        <p:nvPicPr>
          <p:cNvPr id="33"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34" name="09_Pre-Algbra-Nav_Bar-short.png"/>
          <p:cNvPicPr/>
          <p:nvPr/>
        </p:nvPicPr>
        <p:blipFill>
          <a:blip r:embed="rId3">
            <a:extLst/>
          </a:blip>
          <a:stretch>
            <a:fillRect/>
          </a:stretch>
        </p:blipFill>
        <p:spPr>
          <a:xfrm>
            <a:off x="2114550" y="6072187"/>
            <a:ext cx="7029450" cy="785813"/>
          </a:xfrm>
          <a:prstGeom prst="rect">
            <a:avLst/>
          </a:prstGeom>
          <a:ln w="12700">
            <a:miter lim="400000"/>
          </a:ln>
        </p:spPr>
      </p:pic>
      <p:pic>
        <p:nvPicPr>
          <p:cNvPr id="35" name="09_PAlg-Back.png"/>
          <p:cNvPicPr/>
          <p:nvPr/>
        </p:nvPicPr>
        <p:blipFill>
          <a:blip r:embed="rId4">
            <a:extLst/>
          </a:blip>
          <a:stretch>
            <a:fillRect/>
          </a:stretch>
        </p:blipFill>
        <p:spPr>
          <a:xfrm>
            <a:off x="8020050" y="6315075"/>
            <a:ext cx="441326" cy="441326"/>
          </a:xfrm>
          <a:prstGeom prst="rect">
            <a:avLst/>
          </a:prstGeom>
          <a:ln w="12700">
            <a:miter lim="400000"/>
          </a:ln>
        </p:spPr>
      </p:pic>
      <p:pic>
        <p:nvPicPr>
          <p:cNvPr id="36" name="09_PAlg-Forward.png"/>
          <p:cNvPicPr/>
          <p:nvPr/>
        </p:nvPicPr>
        <p:blipFill>
          <a:blip r:embed="rId5">
            <a:extLst/>
          </a:blip>
          <a:stretch>
            <a:fillRect/>
          </a:stretch>
        </p:blipFill>
        <p:spPr>
          <a:xfrm>
            <a:off x="8416925" y="6315075"/>
            <a:ext cx="441326" cy="441326"/>
          </a:xfrm>
          <a:prstGeom prst="rect">
            <a:avLst/>
          </a:prstGeom>
          <a:ln w="12700">
            <a:miter lim="400000"/>
          </a:ln>
        </p:spPr>
      </p:pic>
      <p:pic>
        <p:nvPicPr>
          <p:cNvPr id="37"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38" name="Example_1.png"/>
          <p:cNvPicPr/>
          <p:nvPr/>
        </p:nvPicPr>
        <p:blipFill>
          <a:blip r:embed="rId7">
            <a:extLst/>
          </a:blip>
          <a:stretch>
            <a:fillRect/>
          </a:stretch>
        </p:blipFill>
        <p:spPr>
          <a:xfrm>
            <a:off x="581025" y="657225"/>
            <a:ext cx="6738938" cy="2990850"/>
          </a:xfrm>
          <a:prstGeom prst="rect">
            <a:avLst/>
          </a:prstGeom>
          <a:ln w="12700">
            <a:miter lim="400000"/>
          </a:ln>
        </p:spPr>
      </p:pic>
      <p:pic>
        <p:nvPicPr>
          <p:cNvPr id="39" name="09PreAlg LNHeader05-03.png"/>
          <p:cNvPicPr/>
          <p:nvPr/>
        </p:nvPicPr>
        <p:blipFill>
          <a:blip r:embed="rId8">
            <a:extLst/>
          </a:blip>
          <a:stretch>
            <a:fillRect/>
          </a:stretch>
        </p:blipFill>
        <p:spPr>
          <a:xfrm>
            <a:off x="0" y="-28575"/>
            <a:ext cx="1143001" cy="641351"/>
          </a:xfrm>
          <a:prstGeom prst="rect">
            <a:avLst/>
          </a:prstGeom>
          <a:ln w="12700">
            <a:miter lim="400000"/>
          </a:ln>
        </p:spPr>
      </p:pic>
      <p:pic>
        <p:nvPicPr>
          <p:cNvPr id="40" name="09PreAlg LTHeader05-03.png"/>
          <p:cNvPicPr/>
          <p:nvPr/>
        </p:nvPicPr>
        <p:blipFill>
          <a:blip r:embed="rId9">
            <a:extLst/>
          </a:blip>
          <a:stretch>
            <a:fillRect/>
          </a:stretch>
        </p:blipFill>
        <p:spPr>
          <a:xfrm>
            <a:off x="1819275" y="0"/>
            <a:ext cx="7324726" cy="419101"/>
          </a:xfrm>
          <a:prstGeom prst="rect">
            <a:avLst/>
          </a:prstGeom>
          <a:ln w="12700">
            <a:miter lim="400000"/>
          </a:ln>
        </p:spPr>
      </p:pic>
      <p:sp>
        <p:nvSpPr>
          <p:cNvPr id="41" name="Shape 41"/>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6_Default Design">
    <p:spTree>
      <p:nvGrpSpPr>
        <p:cNvPr id="1" name=""/>
        <p:cNvGrpSpPr/>
        <p:nvPr/>
      </p:nvGrpSpPr>
      <p:grpSpPr>
        <a:xfrm>
          <a:off x="0" y="0"/>
          <a:ext cx="0" cy="0"/>
          <a:chOff x="0" y="0"/>
          <a:chExt cx="0" cy="0"/>
        </a:xfrm>
      </p:grpSpPr>
      <p:pic>
        <p:nvPicPr>
          <p:cNvPr id="43"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44" name="09_Pre-Algbra-Nav_Bar-short.png"/>
          <p:cNvPicPr/>
          <p:nvPr/>
        </p:nvPicPr>
        <p:blipFill>
          <a:blip r:embed="rId3">
            <a:extLst/>
          </a:blip>
          <a:stretch>
            <a:fillRect/>
          </a:stretch>
        </p:blipFill>
        <p:spPr>
          <a:xfrm>
            <a:off x="2114550" y="6072187"/>
            <a:ext cx="7029450" cy="785813"/>
          </a:xfrm>
          <a:prstGeom prst="rect">
            <a:avLst/>
          </a:prstGeom>
          <a:ln w="12700">
            <a:miter lim="400000"/>
          </a:ln>
        </p:spPr>
      </p:pic>
      <p:pic>
        <p:nvPicPr>
          <p:cNvPr id="45" name="09_PAlg-Back.png"/>
          <p:cNvPicPr/>
          <p:nvPr/>
        </p:nvPicPr>
        <p:blipFill>
          <a:blip r:embed="rId4">
            <a:extLst/>
          </a:blip>
          <a:stretch>
            <a:fillRect/>
          </a:stretch>
        </p:blipFill>
        <p:spPr>
          <a:xfrm>
            <a:off x="8020050" y="6315075"/>
            <a:ext cx="441326" cy="441326"/>
          </a:xfrm>
          <a:prstGeom prst="rect">
            <a:avLst/>
          </a:prstGeom>
          <a:ln w="12700">
            <a:miter lim="400000"/>
          </a:ln>
        </p:spPr>
      </p:pic>
      <p:pic>
        <p:nvPicPr>
          <p:cNvPr id="46" name="09_PAlg-Forward.png"/>
          <p:cNvPicPr/>
          <p:nvPr/>
        </p:nvPicPr>
        <p:blipFill>
          <a:blip r:embed="rId5">
            <a:extLst/>
          </a:blip>
          <a:stretch>
            <a:fillRect/>
          </a:stretch>
        </p:blipFill>
        <p:spPr>
          <a:xfrm>
            <a:off x="8416925" y="6315075"/>
            <a:ext cx="441326" cy="441326"/>
          </a:xfrm>
          <a:prstGeom prst="rect">
            <a:avLst/>
          </a:prstGeom>
          <a:ln w="12700">
            <a:miter lim="400000"/>
          </a:ln>
        </p:spPr>
      </p:pic>
      <p:pic>
        <p:nvPicPr>
          <p:cNvPr id="47"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48" name="09PreAlg LNHeader05-03.png"/>
          <p:cNvPicPr/>
          <p:nvPr/>
        </p:nvPicPr>
        <p:blipFill>
          <a:blip r:embed="rId7">
            <a:extLst/>
          </a:blip>
          <a:stretch>
            <a:fillRect/>
          </a:stretch>
        </p:blipFill>
        <p:spPr>
          <a:xfrm>
            <a:off x="0" y="-28575"/>
            <a:ext cx="1143001" cy="641351"/>
          </a:xfrm>
          <a:prstGeom prst="rect">
            <a:avLst/>
          </a:prstGeom>
          <a:ln w="12700">
            <a:miter lim="400000"/>
          </a:ln>
        </p:spPr>
      </p:pic>
      <p:pic>
        <p:nvPicPr>
          <p:cNvPr id="49" name="09PreAlg LTHeader05-03.png"/>
          <p:cNvPicPr/>
          <p:nvPr/>
        </p:nvPicPr>
        <p:blipFill>
          <a:blip r:embed="rId8">
            <a:extLst/>
          </a:blip>
          <a:stretch>
            <a:fillRect/>
          </a:stretch>
        </p:blipFill>
        <p:spPr>
          <a:xfrm>
            <a:off x="1819275" y="0"/>
            <a:ext cx="7324726" cy="419101"/>
          </a:xfrm>
          <a:prstGeom prst="rect">
            <a:avLst/>
          </a:prstGeom>
          <a:ln w="12700">
            <a:miter lim="400000"/>
          </a:ln>
        </p:spPr>
      </p:pic>
      <p:pic>
        <p:nvPicPr>
          <p:cNvPr id="50" name="Real World Ex_2.png"/>
          <p:cNvPicPr/>
          <p:nvPr/>
        </p:nvPicPr>
        <p:blipFill>
          <a:blip r:embed="rId9">
            <a:extLst/>
          </a:blip>
          <a:stretch>
            <a:fillRect/>
          </a:stretch>
        </p:blipFill>
        <p:spPr>
          <a:xfrm>
            <a:off x="581025" y="657225"/>
            <a:ext cx="6738938" cy="2990850"/>
          </a:xfrm>
          <a:prstGeom prst="rect">
            <a:avLst/>
          </a:prstGeom>
          <a:ln w="12700">
            <a:miter lim="400000"/>
          </a:ln>
        </p:spPr>
      </p:pic>
      <p:sp>
        <p:nvSpPr>
          <p:cNvPr id="51" name="Shape 51"/>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7_Default Design">
    <p:spTree>
      <p:nvGrpSpPr>
        <p:cNvPr id="1" name=""/>
        <p:cNvGrpSpPr/>
        <p:nvPr/>
      </p:nvGrpSpPr>
      <p:grpSpPr>
        <a:xfrm>
          <a:off x="0" y="0"/>
          <a:ext cx="0" cy="0"/>
          <a:chOff x="0" y="0"/>
          <a:chExt cx="0" cy="0"/>
        </a:xfrm>
      </p:grpSpPr>
      <p:pic>
        <p:nvPicPr>
          <p:cNvPr id="53"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54" name="09_Pre-Algbra-Nav_Bar-short.png"/>
          <p:cNvPicPr/>
          <p:nvPr/>
        </p:nvPicPr>
        <p:blipFill>
          <a:blip r:embed="rId3">
            <a:extLst/>
          </a:blip>
          <a:stretch>
            <a:fillRect/>
          </a:stretch>
        </p:blipFill>
        <p:spPr>
          <a:xfrm>
            <a:off x="2114550" y="6072187"/>
            <a:ext cx="7029450" cy="785813"/>
          </a:xfrm>
          <a:prstGeom prst="rect">
            <a:avLst/>
          </a:prstGeom>
          <a:ln w="12700">
            <a:miter lim="400000"/>
          </a:ln>
        </p:spPr>
      </p:pic>
      <p:pic>
        <p:nvPicPr>
          <p:cNvPr id="55" name="09_PAlg-Back.png"/>
          <p:cNvPicPr/>
          <p:nvPr/>
        </p:nvPicPr>
        <p:blipFill>
          <a:blip r:embed="rId4">
            <a:extLst/>
          </a:blip>
          <a:stretch>
            <a:fillRect/>
          </a:stretch>
        </p:blipFill>
        <p:spPr>
          <a:xfrm>
            <a:off x="8020050" y="6315075"/>
            <a:ext cx="441326" cy="441326"/>
          </a:xfrm>
          <a:prstGeom prst="rect">
            <a:avLst/>
          </a:prstGeom>
          <a:ln w="12700">
            <a:miter lim="400000"/>
          </a:ln>
        </p:spPr>
      </p:pic>
      <p:pic>
        <p:nvPicPr>
          <p:cNvPr id="56" name="09_PAlg-Forward.png"/>
          <p:cNvPicPr/>
          <p:nvPr/>
        </p:nvPicPr>
        <p:blipFill>
          <a:blip r:embed="rId5">
            <a:extLst/>
          </a:blip>
          <a:stretch>
            <a:fillRect/>
          </a:stretch>
        </p:blipFill>
        <p:spPr>
          <a:xfrm>
            <a:off x="8416925" y="6315075"/>
            <a:ext cx="441326" cy="441326"/>
          </a:xfrm>
          <a:prstGeom prst="rect">
            <a:avLst/>
          </a:prstGeom>
          <a:ln w="12700">
            <a:miter lim="400000"/>
          </a:ln>
        </p:spPr>
      </p:pic>
      <p:pic>
        <p:nvPicPr>
          <p:cNvPr id="57"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58" name="Example_3.png"/>
          <p:cNvPicPr/>
          <p:nvPr/>
        </p:nvPicPr>
        <p:blipFill>
          <a:blip r:embed="rId7">
            <a:extLst/>
          </a:blip>
          <a:stretch>
            <a:fillRect/>
          </a:stretch>
        </p:blipFill>
        <p:spPr>
          <a:xfrm>
            <a:off x="581025" y="657225"/>
            <a:ext cx="6738938" cy="2990850"/>
          </a:xfrm>
          <a:prstGeom prst="rect">
            <a:avLst/>
          </a:prstGeom>
          <a:ln w="12700">
            <a:miter lim="400000"/>
          </a:ln>
        </p:spPr>
      </p:pic>
      <p:pic>
        <p:nvPicPr>
          <p:cNvPr id="59" name="09PreAlg LNHeader05-03.png"/>
          <p:cNvPicPr/>
          <p:nvPr/>
        </p:nvPicPr>
        <p:blipFill>
          <a:blip r:embed="rId8">
            <a:extLst/>
          </a:blip>
          <a:stretch>
            <a:fillRect/>
          </a:stretch>
        </p:blipFill>
        <p:spPr>
          <a:xfrm>
            <a:off x="0" y="-28575"/>
            <a:ext cx="1143001" cy="641351"/>
          </a:xfrm>
          <a:prstGeom prst="rect">
            <a:avLst/>
          </a:prstGeom>
          <a:ln w="12700">
            <a:miter lim="400000"/>
          </a:ln>
        </p:spPr>
      </p:pic>
      <p:pic>
        <p:nvPicPr>
          <p:cNvPr id="60" name="09PreAlg LTHeader05-03.png"/>
          <p:cNvPicPr/>
          <p:nvPr/>
        </p:nvPicPr>
        <p:blipFill>
          <a:blip r:embed="rId9">
            <a:extLst/>
          </a:blip>
          <a:stretch>
            <a:fillRect/>
          </a:stretch>
        </p:blipFill>
        <p:spPr>
          <a:xfrm>
            <a:off x="1819275" y="0"/>
            <a:ext cx="7324726" cy="419101"/>
          </a:xfrm>
          <a:prstGeom prst="rect">
            <a:avLst/>
          </a:prstGeom>
          <a:ln w="12700">
            <a:miter lim="400000"/>
          </a:ln>
        </p:spPr>
      </p:pic>
      <p:sp>
        <p:nvSpPr>
          <p:cNvPr id="61" name="Shape 61"/>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8_Default Design">
    <p:spTree>
      <p:nvGrpSpPr>
        <p:cNvPr id="1" name=""/>
        <p:cNvGrpSpPr/>
        <p:nvPr/>
      </p:nvGrpSpPr>
      <p:grpSpPr>
        <a:xfrm>
          <a:off x="0" y="0"/>
          <a:ext cx="0" cy="0"/>
          <a:chOff x="0" y="0"/>
          <a:chExt cx="0" cy="0"/>
        </a:xfrm>
      </p:grpSpPr>
      <p:pic>
        <p:nvPicPr>
          <p:cNvPr id="63"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64" name="09_Pre-Algbra-Nav_Bar-short.png"/>
          <p:cNvPicPr/>
          <p:nvPr/>
        </p:nvPicPr>
        <p:blipFill>
          <a:blip r:embed="rId3">
            <a:extLst/>
          </a:blip>
          <a:stretch>
            <a:fillRect/>
          </a:stretch>
        </p:blipFill>
        <p:spPr>
          <a:xfrm>
            <a:off x="2114550" y="6072187"/>
            <a:ext cx="7029450" cy="785813"/>
          </a:xfrm>
          <a:prstGeom prst="rect">
            <a:avLst/>
          </a:prstGeom>
          <a:ln w="12700">
            <a:miter lim="400000"/>
          </a:ln>
        </p:spPr>
      </p:pic>
      <p:pic>
        <p:nvPicPr>
          <p:cNvPr id="65" name="09_PAlg-Back.png"/>
          <p:cNvPicPr/>
          <p:nvPr/>
        </p:nvPicPr>
        <p:blipFill>
          <a:blip r:embed="rId4">
            <a:extLst/>
          </a:blip>
          <a:stretch>
            <a:fillRect/>
          </a:stretch>
        </p:blipFill>
        <p:spPr>
          <a:xfrm>
            <a:off x="8020050" y="6315075"/>
            <a:ext cx="441326" cy="441326"/>
          </a:xfrm>
          <a:prstGeom prst="rect">
            <a:avLst/>
          </a:prstGeom>
          <a:ln w="12700">
            <a:miter lim="400000"/>
          </a:ln>
        </p:spPr>
      </p:pic>
      <p:pic>
        <p:nvPicPr>
          <p:cNvPr id="66" name="09_PAlg-Forward.png"/>
          <p:cNvPicPr/>
          <p:nvPr/>
        </p:nvPicPr>
        <p:blipFill>
          <a:blip r:embed="rId5">
            <a:extLst/>
          </a:blip>
          <a:stretch>
            <a:fillRect/>
          </a:stretch>
        </p:blipFill>
        <p:spPr>
          <a:xfrm>
            <a:off x="8416925" y="6315075"/>
            <a:ext cx="441326" cy="441326"/>
          </a:xfrm>
          <a:prstGeom prst="rect">
            <a:avLst/>
          </a:prstGeom>
          <a:ln w="12700">
            <a:miter lim="400000"/>
          </a:ln>
        </p:spPr>
      </p:pic>
      <p:pic>
        <p:nvPicPr>
          <p:cNvPr id="67"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68" name="Example_4.png"/>
          <p:cNvPicPr/>
          <p:nvPr/>
        </p:nvPicPr>
        <p:blipFill>
          <a:blip r:embed="rId7">
            <a:extLst/>
          </a:blip>
          <a:stretch>
            <a:fillRect/>
          </a:stretch>
        </p:blipFill>
        <p:spPr>
          <a:xfrm>
            <a:off x="581025" y="657225"/>
            <a:ext cx="6738938" cy="2990850"/>
          </a:xfrm>
          <a:prstGeom prst="rect">
            <a:avLst/>
          </a:prstGeom>
          <a:ln w="12700">
            <a:miter lim="400000"/>
          </a:ln>
        </p:spPr>
      </p:pic>
      <p:pic>
        <p:nvPicPr>
          <p:cNvPr id="69" name="09PreAlg LNHeader05-03.png"/>
          <p:cNvPicPr/>
          <p:nvPr/>
        </p:nvPicPr>
        <p:blipFill>
          <a:blip r:embed="rId8">
            <a:extLst/>
          </a:blip>
          <a:stretch>
            <a:fillRect/>
          </a:stretch>
        </p:blipFill>
        <p:spPr>
          <a:xfrm>
            <a:off x="0" y="-28575"/>
            <a:ext cx="1143001" cy="641351"/>
          </a:xfrm>
          <a:prstGeom prst="rect">
            <a:avLst/>
          </a:prstGeom>
          <a:ln w="12700">
            <a:miter lim="400000"/>
          </a:ln>
        </p:spPr>
      </p:pic>
      <p:pic>
        <p:nvPicPr>
          <p:cNvPr id="70" name="09PreAlg LTHeader05-03.png"/>
          <p:cNvPicPr/>
          <p:nvPr/>
        </p:nvPicPr>
        <p:blipFill>
          <a:blip r:embed="rId9">
            <a:extLst/>
          </a:blip>
          <a:stretch>
            <a:fillRect/>
          </a:stretch>
        </p:blipFill>
        <p:spPr>
          <a:xfrm>
            <a:off x="1819275" y="0"/>
            <a:ext cx="7324726" cy="419101"/>
          </a:xfrm>
          <a:prstGeom prst="rect">
            <a:avLst/>
          </a:prstGeom>
          <a:ln w="12700">
            <a:miter lim="400000"/>
          </a:ln>
        </p:spPr>
      </p:pic>
      <p:sp>
        <p:nvSpPr>
          <p:cNvPr id="71" name="Shape 71"/>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9_Default Design">
    <p:spTree>
      <p:nvGrpSpPr>
        <p:cNvPr id="1" name=""/>
        <p:cNvGrpSpPr/>
        <p:nvPr/>
      </p:nvGrpSpPr>
      <p:grpSpPr>
        <a:xfrm>
          <a:off x="0" y="0"/>
          <a:ext cx="0" cy="0"/>
          <a:chOff x="0" y="0"/>
          <a:chExt cx="0" cy="0"/>
        </a:xfrm>
      </p:grpSpPr>
      <p:pic>
        <p:nvPicPr>
          <p:cNvPr id="73"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74" name="09_Pre-Algbra-Nav_Bar-short.png"/>
          <p:cNvPicPr/>
          <p:nvPr/>
        </p:nvPicPr>
        <p:blipFill>
          <a:blip r:embed="rId3">
            <a:extLst/>
          </a:blip>
          <a:stretch>
            <a:fillRect/>
          </a:stretch>
        </p:blipFill>
        <p:spPr>
          <a:xfrm>
            <a:off x="2114550" y="6072187"/>
            <a:ext cx="7029450" cy="785813"/>
          </a:xfrm>
          <a:prstGeom prst="rect">
            <a:avLst/>
          </a:prstGeom>
          <a:ln w="12700">
            <a:miter lim="400000"/>
          </a:ln>
        </p:spPr>
      </p:pic>
      <p:pic>
        <p:nvPicPr>
          <p:cNvPr id="75" name="09_PAlg-Back.png"/>
          <p:cNvPicPr/>
          <p:nvPr/>
        </p:nvPicPr>
        <p:blipFill>
          <a:blip r:embed="rId4">
            <a:extLst/>
          </a:blip>
          <a:stretch>
            <a:fillRect/>
          </a:stretch>
        </p:blipFill>
        <p:spPr>
          <a:xfrm>
            <a:off x="8020050" y="6315075"/>
            <a:ext cx="441326" cy="441326"/>
          </a:xfrm>
          <a:prstGeom prst="rect">
            <a:avLst/>
          </a:prstGeom>
          <a:ln w="12700">
            <a:miter lim="400000"/>
          </a:ln>
        </p:spPr>
      </p:pic>
      <p:pic>
        <p:nvPicPr>
          <p:cNvPr id="76" name="09_PAlg-Forward.png"/>
          <p:cNvPicPr/>
          <p:nvPr/>
        </p:nvPicPr>
        <p:blipFill>
          <a:blip r:embed="rId5">
            <a:extLst/>
          </a:blip>
          <a:stretch>
            <a:fillRect/>
          </a:stretch>
        </p:blipFill>
        <p:spPr>
          <a:xfrm>
            <a:off x="8416925" y="6315075"/>
            <a:ext cx="441326" cy="441326"/>
          </a:xfrm>
          <a:prstGeom prst="rect">
            <a:avLst/>
          </a:prstGeom>
          <a:ln w="12700">
            <a:miter lim="400000"/>
          </a:ln>
        </p:spPr>
      </p:pic>
      <p:pic>
        <p:nvPicPr>
          <p:cNvPr id="77"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78" name="Example_5.png"/>
          <p:cNvPicPr/>
          <p:nvPr/>
        </p:nvPicPr>
        <p:blipFill>
          <a:blip r:embed="rId7">
            <a:extLst/>
          </a:blip>
          <a:stretch>
            <a:fillRect/>
          </a:stretch>
        </p:blipFill>
        <p:spPr>
          <a:xfrm>
            <a:off x="581025" y="657225"/>
            <a:ext cx="6738938" cy="2990850"/>
          </a:xfrm>
          <a:prstGeom prst="rect">
            <a:avLst/>
          </a:prstGeom>
          <a:ln w="12700">
            <a:miter lim="400000"/>
          </a:ln>
        </p:spPr>
      </p:pic>
      <p:pic>
        <p:nvPicPr>
          <p:cNvPr id="79" name="09PreAlg LNHeader05-03.png"/>
          <p:cNvPicPr/>
          <p:nvPr/>
        </p:nvPicPr>
        <p:blipFill>
          <a:blip r:embed="rId8">
            <a:extLst/>
          </a:blip>
          <a:stretch>
            <a:fillRect/>
          </a:stretch>
        </p:blipFill>
        <p:spPr>
          <a:xfrm>
            <a:off x="0" y="-28575"/>
            <a:ext cx="1143001" cy="641351"/>
          </a:xfrm>
          <a:prstGeom prst="rect">
            <a:avLst/>
          </a:prstGeom>
          <a:ln w="12700">
            <a:miter lim="400000"/>
          </a:ln>
        </p:spPr>
      </p:pic>
      <p:pic>
        <p:nvPicPr>
          <p:cNvPr id="80" name="09PreAlg LTHeader05-03.png"/>
          <p:cNvPicPr/>
          <p:nvPr/>
        </p:nvPicPr>
        <p:blipFill>
          <a:blip r:embed="rId9">
            <a:extLst/>
          </a:blip>
          <a:stretch>
            <a:fillRect/>
          </a:stretch>
        </p:blipFill>
        <p:spPr>
          <a:xfrm>
            <a:off x="1819275" y="0"/>
            <a:ext cx="7324726" cy="419101"/>
          </a:xfrm>
          <a:prstGeom prst="rect">
            <a:avLst/>
          </a:prstGeom>
          <a:ln w="12700">
            <a:miter lim="400000"/>
          </a:ln>
        </p:spPr>
      </p:pic>
      <p:sp>
        <p:nvSpPr>
          <p:cNvPr id="81" name="Shape 81"/>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slideLayout" Target="../slideLayouts/slideLayout1.xml"/><Relationship Id="rId7" Type="http://schemas.openxmlformats.org/officeDocument/2006/relationships/slideLayout" Target="../slideLayouts/slideLayout2.xml"/><Relationship Id="rId8" Type="http://schemas.openxmlformats.org/officeDocument/2006/relationships/slideLayout" Target="../slideLayouts/slideLayout3.xml"/><Relationship Id="rId9" Type="http://schemas.openxmlformats.org/officeDocument/2006/relationships/slideLayout" Target="../slideLayouts/slideLayout4.xml"/><Relationship Id="rId10" Type="http://schemas.openxmlformats.org/officeDocument/2006/relationships/slideLayout" Target="../slideLayouts/slideLayout5.xml"/><Relationship Id="rId11" Type="http://schemas.openxmlformats.org/officeDocument/2006/relationships/slideLayout" Target="../slideLayouts/slideLayout6.xml"/><Relationship Id="rId12" Type="http://schemas.openxmlformats.org/officeDocument/2006/relationships/slideLayout" Target="../slideLayouts/slideLayout7.xml"/><Relationship Id="rId13" Type="http://schemas.openxmlformats.org/officeDocument/2006/relationships/slideLayout" Target="../slideLayouts/slideLayout8.xml"/><Relationship Id="rId14" Type="http://schemas.openxmlformats.org/officeDocument/2006/relationships/slideLayout" Target="../slideLayouts/slideLayout9.xml"/><Relationship Id="rId15" Type="http://schemas.openxmlformats.org/officeDocument/2006/relationships/slideLayout" Target="../slideLayouts/slideLayout10.xml"/><Relationship Id="rId16"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pic>
        <p:nvPicPr>
          <p:cNvPr id="2"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3" name="Lesson Menu.png"/>
          <p:cNvPicPr/>
          <p:nvPr/>
        </p:nvPicPr>
        <p:blipFill>
          <a:blip r:embed="rId3">
            <a:extLst/>
          </a:blip>
          <a:stretch>
            <a:fillRect/>
          </a:stretch>
        </p:blipFill>
        <p:spPr>
          <a:xfrm>
            <a:off x="809625" y="685800"/>
            <a:ext cx="3683001" cy="1100138"/>
          </a:xfrm>
          <a:prstGeom prst="rect">
            <a:avLst/>
          </a:prstGeom>
          <a:ln w="12700">
            <a:miter lim="400000"/>
          </a:ln>
        </p:spPr>
      </p:pic>
      <p:pic>
        <p:nvPicPr>
          <p:cNvPr id="4" name="09PreAlg LNHeader05-03.png"/>
          <p:cNvPicPr/>
          <p:nvPr/>
        </p:nvPicPr>
        <p:blipFill>
          <a:blip r:embed="rId4">
            <a:extLst/>
          </a:blip>
          <a:stretch>
            <a:fillRect/>
          </a:stretch>
        </p:blipFill>
        <p:spPr>
          <a:xfrm>
            <a:off x="0" y="-28575"/>
            <a:ext cx="1143001" cy="641351"/>
          </a:xfrm>
          <a:prstGeom prst="rect">
            <a:avLst/>
          </a:prstGeom>
          <a:ln w="12700">
            <a:miter lim="400000"/>
          </a:ln>
        </p:spPr>
      </p:pic>
      <p:pic>
        <p:nvPicPr>
          <p:cNvPr id="5" name="09PreAlg LTHeader05-03.png"/>
          <p:cNvPicPr/>
          <p:nvPr/>
        </p:nvPicPr>
        <p:blipFill>
          <a:blip r:embed="rId5">
            <a:extLst/>
          </a:blip>
          <a:stretch>
            <a:fillRect/>
          </a:stretch>
        </p:blipFill>
        <p:spPr>
          <a:xfrm>
            <a:off x="1819275" y="0"/>
            <a:ext cx="7324726" cy="419101"/>
          </a:xfrm>
          <a:prstGeom prst="rect">
            <a:avLst/>
          </a:prstGeom>
          <a:ln w="12700">
            <a:miter lim="400000"/>
          </a:ln>
        </p:spPr>
      </p:pic>
      <p:sp>
        <p:nvSpPr>
          <p:cNvPr id="6" name="Shape 6"/>
          <p:cNvSpPr/>
          <p:nvPr>
            <p:ph type="title"/>
          </p:nvPr>
        </p:nvSpPr>
        <p:spPr>
          <a:xfrm>
            <a:off x="5486400" y="6953250"/>
            <a:ext cx="3657600" cy="18256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lvl="0">
              <a:defRPr sz="1800">
                <a:uFillTx/>
              </a:defRPr>
            </a:pPr>
            <a:r>
              <a:rPr sz="1200">
                <a:uFill>
                  <a:solidFill/>
                </a:uFill>
              </a:rPr>
              <a:t>Title Text</a:t>
            </a:r>
          </a:p>
        </p:txBody>
      </p:sp>
    </p:spTree>
  </p:cSld>
  <p:clrMap bg1="lt1" tx1="dk1" bg2="lt2" tx2="dk2" accent1="accent1" accent2="accent2" accent3="accent3" accent4="accent4" accent5="accent5" accent6="accent6" hlink="hlink" folHlink="folHlink"/>
  <p:sldLayoutIdLst>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transition spd="med" advClick="1"/>
  <p:txStyles>
    <p:titleStyle>
      <a:lvl1pPr algn="r">
        <a:defRPr sz="1200">
          <a:uFill>
            <a:solidFill/>
          </a:uFill>
          <a:latin typeface="+mn-lt"/>
          <a:ea typeface="+mn-ea"/>
          <a:cs typeface="+mn-cs"/>
          <a:sym typeface="Arial"/>
        </a:defRPr>
      </a:lvl1pPr>
      <a:lvl2pPr indent="228600" algn="r">
        <a:defRPr sz="1200">
          <a:uFill>
            <a:solidFill/>
          </a:uFill>
          <a:latin typeface="+mn-lt"/>
          <a:ea typeface="+mn-ea"/>
          <a:cs typeface="+mn-cs"/>
          <a:sym typeface="Arial"/>
        </a:defRPr>
      </a:lvl2pPr>
      <a:lvl3pPr indent="457200" algn="r">
        <a:defRPr sz="1200">
          <a:uFill>
            <a:solidFill/>
          </a:uFill>
          <a:latin typeface="+mn-lt"/>
          <a:ea typeface="+mn-ea"/>
          <a:cs typeface="+mn-cs"/>
          <a:sym typeface="Arial"/>
        </a:defRPr>
      </a:lvl3pPr>
      <a:lvl4pPr indent="685800" algn="r">
        <a:defRPr sz="1200">
          <a:uFill>
            <a:solidFill/>
          </a:uFill>
          <a:latin typeface="+mn-lt"/>
          <a:ea typeface="+mn-ea"/>
          <a:cs typeface="+mn-cs"/>
          <a:sym typeface="Arial"/>
        </a:defRPr>
      </a:lvl4pPr>
      <a:lvl5pPr indent="914400" algn="r">
        <a:defRPr sz="1200">
          <a:uFill>
            <a:solidFill/>
          </a:uFill>
          <a:latin typeface="+mn-lt"/>
          <a:ea typeface="+mn-ea"/>
          <a:cs typeface="+mn-cs"/>
          <a:sym typeface="Arial"/>
        </a:defRPr>
      </a:lvl5pPr>
      <a:lvl6pPr indent="1143000" algn="r">
        <a:defRPr sz="1200">
          <a:uFill>
            <a:solidFill/>
          </a:uFill>
          <a:latin typeface="+mn-lt"/>
          <a:ea typeface="+mn-ea"/>
          <a:cs typeface="+mn-cs"/>
          <a:sym typeface="Arial"/>
        </a:defRPr>
      </a:lvl6pPr>
      <a:lvl7pPr indent="1371600" algn="r">
        <a:defRPr sz="1200">
          <a:uFill>
            <a:solidFill/>
          </a:uFill>
          <a:latin typeface="+mn-lt"/>
          <a:ea typeface="+mn-ea"/>
          <a:cs typeface="+mn-cs"/>
          <a:sym typeface="Arial"/>
        </a:defRPr>
      </a:lvl7pPr>
      <a:lvl8pPr indent="1600200" algn="r">
        <a:defRPr sz="1200">
          <a:uFill>
            <a:solidFill/>
          </a:uFill>
          <a:latin typeface="+mn-lt"/>
          <a:ea typeface="+mn-ea"/>
          <a:cs typeface="+mn-cs"/>
          <a:sym typeface="Arial"/>
        </a:defRPr>
      </a:lvl8pPr>
      <a:lvl9pPr indent="1828800" algn="r">
        <a:defRPr sz="1200">
          <a:uFill>
            <a:solidFill/>
          </a:uFill>
          <a:latin typeface="+mn-lt"/>
          <a:ea typeface="+mn-ea"/>
          <a:cs typeface="+mn-cs"/>
          <a:sym typeface="Arial"/>
        </a:defRPr>
      </a:lvl9pPr>
    </p:titleStyle>
    <p:bodyStyle>
      <a:lvl1pPr marL="383540" marR="40639" indent="-342900">
        <a:spcBef>
          <a:spcPts val="700"/>
        </a:spcBef>
        <a:buSzPct val="100000"/>
        <a:buChar char="•"/>
        <a:defRPr sz="3200">
          <a:uFill>
            <a:solidFill/>
          </a:uFill>
          <a:latin typeface="+mn-lt"/>
          <a:ea typeface="+mn-ea"/>
          <a:cs typeface="+mn-cs"/>
          <a:sym typeface="Arial"/>
        </a:defRPr>
      </a:lvl1pPr>
      <a:lvl2pPr marL="824411" marR="40639" indent="-326571">
        <a:spcBef>
          <a:spcPts val="700"/>
        </a:spcBef>
        <a:buSzPct val="100000"/>
        <a:buChar char="•"/>
        <a:defRPr sz="3200">
          <a:uFill>
            <a:solidFill/>
          </a:uFill>
          <a:latin typeface="+mn-lt"/>
          <a:ea typeface="+mn-ea"/>
          <a:cs typeface="+mn-cs"/>
          <a:sym typeface="Arial"/>
        </a:defRPr>
      </a:lvl2pPr>
      <a:lvl3pPr marL="1259839" marR="40639" indent="-304800">
        <a:spcBef>
          <a:spcPts val="700"/>
        </a:spcBef>
        <a:buSzPct val="100000"/>
        <a:buChar char="•"/>
        <a:defRPr sz="3200">
          <a:uFill>
            <a:solidFill/>
          </a:uFill>
          <a:latin typeface="+mn-lt"/>
          <a:ea typeface="+mn-ea"/>
          <a:cs typeface="+mn-cs"/>
          <a:sym typeface="Arial"/>
        </a:defRPr>
      </a:lvl3pPr>
      <a:lvl4pPr marL="1778000" marR="40639" indent="-365760">
        <a:spcBef>
          <a:spcPts val="700"/>
        </a:spcBef>
        <a:buSzPct val="100000"/>
        <a:buChar char="•"/>
        <a:defRPr sz="3200">
          <a:uFill>
            <a:solidFill/>
          </a:uFill>
          <a:latin typeface="+mn-lt"/>
          <a:ea typeface="+mn-ea"/>
          <a:cs typeface="+mn-cs"/>
          <a:sym typeface="Arial"/>
        </a:defRPr>
      </a:lvl4pPr>
      <a:lvl5pPr marL="2235200" marR="40639" indent="-365760">
        <a:spcBef>
          <a:spcPts val="700"/>
        </a:spcBef>
        <a:buSzPct val="100000"/>
        <a:buChar char="•"/>
        <a:defRPr sz="3200">
          <a:uFill>
            <a:solidFill/>
          </a:uFill>
          <a:latin typeface="+mn-lt"/>
          <a:ea typeface="+mn-ea"/>
          <a:cs typeface="+mn-cs"/>
          <a:sym typeface="Arial"/>
        </a:defRPr>
      </a:lvl5pPr>
      <a:lvl6pPr marL="2235200" marR="40639" indent="-365760">
        <a:spcBef>
          <a:spcPts val="700"/>
        </a:spcBef>
        <a:buSzPct val="100000"/>
        <a:buChar char="•"/>
        <a:defRPr sz="3200">
          <a:uFill>
            <a:solidFill/>
          </a:uFill>
          <a:latin typeface="+mn-lt"/>
          <a:ea typeface="+mn-ea"/>
          <a:cs typeface="+mn-cs"/>
          <a:sym typeface="Arial"/>
        </a:defRPr>
      </a:lvl6pPr>
      <a:lvl7pPr marL="2235200" marR="40639" indent="-365760">
        <a:spcBef>
          <a:spcPts val="700"/>
        </a:spcBef>
        <a:buSzPct val="100000"/>
        <a:buChar char="•"/>
        <a:defRPr sz="3200">
          <a:uFill>
            <a:solidFill/>
          </a:uFill>
          <a:latin typeface="+mn-lt"/>
          <a:ea typeface="+mn-ea"/>
          <a:cs typeface="+mn-cs"/>
          <a:sym typeface="Arial"/>
        </a:defRPr>
      </a:lvl7pPr>
      <a:lvl8pPr marL="2235200" marR="40639" indent="-365760">
        <a:spcBef>
          <a:spcPts val="700"/>
        </a:spcBef>
        <a:buSzPct val="100000"/>
        <a:buChar char="•"/>
        <a:defRPr sz="3200">
          <a:uFill>
            <a:solidFill/>
          </a:uFill>
          <a:latin typeface="+mn-lt"/>
          <a:ea typeface="+mn-ea"/>
          <a:cs typeface="+mn-cs"/>
          <a:sym typeface="Arial"/>
        </a:defRPr>
      </a:lvl8pPr>
      <a:lvl9pPr marL="2235200" marR="40639" indent="-365760">
        <a:spcBef>
          <a:spcPts val="700"/>
        </a:spcBef>
        <a:buSzPct val="100000"/>
        <a:buChar char="•"/>
        <a:defRPr sz="3200">
          <a:uFill>
            <a:solidFill/>
          </a:uFill>
          <a:latin typeface="+mn-lt"/>
          <a:ea typeface="+mn-ea"/>
          <a:cs typeface="+mn-cs"/>
          <a:sym typeface="Arial"/>
        </a:defRPr>
      </a:lvl9pPr>
    </p:bodyStyle>
    <p:otherStyle>
      <a:lvl1pPr algn="ctr" defTabSz="584200">
        <a:defRPr>
          <a:solidFill>
            <a:schemeClr val="tx1"/>
          </a:solidFill>
          <a:uFill>
            <a:solidFill/>
          </a:uFill>
          <a:latin typeface="+mn-lt"/>
          <a:ea typeface="+mn-ea"/>
          <a:cs typeface="+mn-cs"/>
          <a:sym typeface="Arial"/>
        </a:defRPr>
      </a:lvl1pPr>
      <a:lvl2pPr indent="228600" algn="ctr" defTabSz="584200">
        <a:defRPr>
          <a:solidFill>
            <a:schemeClr val="tx1"/>
          </a:solidFill>
          <a:uFill>
            <a:solidFill/>
          </a:uFill>
          <a:latin typeface="+mn-lt"/>
          <a:ea typeface="+mn-ea"/>
          <a:cs typeface="+mn-cs"/>
          <a:sym typeface="Arial"/>
        </a:defRPr>
      </a:lvl2pPr>
      <a:lvl3pPr indent="457200" algn="ctr" defTabSz="584200">
        <a:defRPr>
          <a:solidFill>
            <a:schemeClr val="tx1"/>
          </a:solidFill>
          <a:uFill>
            <a:solidFill/>
          </a:uFill>
          <a:latin typeface="+mn-lt"/>
          <a:ea typeface="+mn-ea"/>
          <a:cs typeface="+mn-cs"/>
          <a:sym typeface="Arial"/>
        </a:defRPr>
      </a:lvl3pPr>
      <a:lvl4pPr indent="685800" algn="ctr" defTabSz="584200">
        <a:defRPr>
          <a:solidFill>
            <a:schemeClr val="tx1"/>
          </a:solidFill>
          <a:uFill>
            <a:solidFill/>
          </a:uFill>
          <a:latin typeface="+mn-lt"/>
          <a:ea typeface="+mn-ea"/>
          <a:cs typeface="+mn-cs"/>
          <a:sym typeface="Arial"/>
        </a:defRPr>
      </a:lvl4pPr>
      <a:lvl5pPr indent="914400" algn="ctr" defTabSz="584200">
        <a:defRPr>
          <a:solidFill>
            <a:schemeClr val="tx1"/>
          </a:solidFill>
          <a:uFill>
            <a:solidFill/>
          </a:uFill>
          <a:latin typeface="+mn-lt"/>
          <a:ea typeface="+mn-ea"/>
          <a:cs typeface="+mn-cs"/>
          <a:sym typeface="Arial"/>
        </a:defRPr>
      </a:lvl5pPr>
      <a:lvl6pPr indent="1143000" algn="ctr" defTabSz="584200">
        <a:defRPr>
          <a:solidFill>
            <a:schemeClr val="tx1"/>
          </a:solidFill>
          <a:uFill>
            <a:solidFill/>
          </a:uFill>
          <a:latin typeface="+mn-lt"/>
          <a:ea typeface="+mn-ea"/>
          <a:cs typeface="+mn-cs"/>
          <a:sym typeface="Arial"/>
        </a:defRPr>
      </a:lvl6pPr>
      <a:lvl7pPr indent="1371600" algn="ctr" defTabSz="584200">
        <a:defRPr>
          <a:solidFill>
            <a:schemeClr val="tx1"/>
          </a:solidFill>
          <a:uFill>
            <a:solidFill/>
          </a:uFill>
          <a:latin typeface="+mn-lt"/>
          <a:ea typeface="+mn-ea"/>
          <a:cs typeface="+mn-cs"/>
          <a:sym typeface="Arial"/>
        </a:defRPr>
      </a:lvl7pPr>
      <a:lvl8pPr indent="1600200" algn="ctr" defTabSz="584200">
        <a:defRPr>
          <a:solidFill>
            <a:schemeClr val="tx1"/>
          </a:solidFill>
          <a:uFill>
            <a:solidFill/>
          </a:uFill>
          <a:latin typeface="+mn-lt"/>
          <a:ea typeface="+mn-ea"/>
          <a:cs typeface="+mn-cs"/>
          <a:sym typeface="Arial"/>
        </a:defRPr>
      </a:lvl8pPr>
      <a:lvl9pPr indent="1828800" algn="ctr" defTabSz="584200">
        <a:defRPr>
          <a:solidFill>
            <a:schemeClr val="tx1"/>
          </a:solidFill>
          <a:uFill>
            <a:solidFill/>
          </a:uFill>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image" Target="../media/image4.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9.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0.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1.png"/><Relationship Id="rId3" Type="http://schemas.openxmlformats.org/officeDocument/2006/relationships/image" Target="../media/image1.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1.png"/><Relationship Id="rId3" Type="http://schemas.openxmlformats.org/officeDocument/2006/relationships/image" Target="../media/image1.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png"/><Relationship Id="rId3" Type="http://schemas.openxmlformats.org/officeDocument/2006/relationships/image" Target="../media/image1.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9.xml"/><Relationship Id="rId3" Type="http://schemas.openxmlformats.org/officeDocument/2006/relationships/slide" Target="slide10.xml"/><Relationship Id="rId4" Type="http://schemas.openxmlformats.org/officeDocument/2006/relationships/slide" Target="slide11.xml"/><Relationship Id="rId5" Type="http://schemas.openxmlformats.org/officeDocument/2006/relationships/slide" Target="slide15.xml"/><Relationship Id="rId6" Type="http://schemas.openxmlformats.org/officeDocument/2006/relationships/slide" Target="slide16.xml"/><Relationship Id="rId7" Type="http://schemas.openxmlformats.org/officeDocument/2006/relationships/slide" Target="slide18.xml"/><Relationship Id="rId8" Type="http://schemas.openxmlformats.org/officeDocument/2006/relationships/slide" Target="slide22.xml"/><Relationship Id="rId9" Type="http://schemas.openxmlformats.org/officeDocument/2006/relationships/slide" Target="slide26.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1.jpe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1.jpeg"/><Relationship Id="rId4" Type="http://schemas.openxmlformats.org/officeDocument/2006/relationships/image" Target="../media/image34.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e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e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1.png"/><Relationship Id="rId3" Type="http://schemas.openxmlformats.org/officeDocument/2006/relationships/image" Target="../media/image1.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1.png"/><Relationship Id="rId3" Type="http://schemas.openxmlformats.org/officeDocument/2006/relationships/image" Target="../media/image1.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jpe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1.png"/><Relationship Id="rId3" Type="http://schemas.openxmlformats.org/officeDocument/2006/relationships/image" Target="../media/image1.jpeg"/><Relationship Id="rId4" Type="http://schemas.openxmlformats.org/officeDocument/2006/relationships/image" Target="../media/image12.jpe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1.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2.png"/><Relationship Id="rId3" Type="http://schemas.openxmlformats.org/officeDocument/2006/relationships/image" Target="../media/image23.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png"/><Relationship Id="rId3" Type="http://schemas.openxmlformats.org/officeDocument/2006/relationships/image" Target="../media/image25.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png"/><Relationship Id="rId3"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6E6EB5"/>
        </a:solidFill>
      </p:bgPr>
    </p:bg>
    <p:spTree>
      <p:nvGrpSpPr>
        <p:cNvPr id="1" name=""/>
        <p:cNvGrpSpPr/>
        <p:nvPr/>
      </p:nvGrpSpPr>
      <p:grpSpPr>
        <a:xfrm>
          <a:off x="0" y="0"/>
          <a:ext cx="0" cy="0"/>
          <a:chOff x="0" y="0"/>
          <a:chExt cx="0" cy="0"/>
        </a:xfrm>
      </p:grpSpPr>
      <p:pic>
        <p:nvPicPr>
          <p:cNvPr id="105" name="09_Pre_Alg NA Splash Flash.jpg"/>
          <p:cNvPicPr/>
          <p:nvPr/>
        </p:nvPicPr>
        <p:blipFill>
          <a:blip r:embed="rId2">
            <a:extLst/>
          </a:blip>
          <a:stretch>
            <a:fillRect/>
          </a:stretch>
        </p:blipFill>
        <p:spPr>
          <a:xfrm>
            <a:off x="0" y="0"/>
            <a:ext cx="9144001" cy="6858001"/>
          </a:xfrm>
          <a:prstGeom prst="rect">
            <a:avLst/>
          </a:prstGeom>
          <a:ln w="12700">
            <a:miter lim="400000"/>
          </a:ln>
        </p:spPr>
      </p:pic>
      <p:sp>
        <p:nvSpPr>
          <p:cNvPr id="106" name="Shape 106"/>
          <p:cNvSpPr/>
          <p:nvPr>
            <p:ph type="title"/>
          </p:nvPr>
        </p:nvSpPr>
        <p:spPr>
          <a:prstGeom prst="rect">
            <a:avLst/>
          </a:prstGeom>
        </p:spPr>
        <p:txBody>
          <a:bodyPr/>
          <a:lstStyle/>
          <a:p>
            <a:pPr lvl="0">
              <a:defRPr sz="1800">
                <a:uFillTx/>
              </a:defRPr>
            </a:pPr>
            <a:r>
              <a:rPr sz="1200">
                <a:uFill>
                  <a:solidFill/>
                </a:uFill>
              </a:rPr>
              <a:t>Splash Screen</a:t>
            </a:r>
          </a:p>
        </p:txBody>
      </p:sp>
      <p:pic>
        <p:nvPicPr>
          <p:cNvPr id="107" name="09_Pre_Alg Splash Arm.png"/>
          <p:cNvPicPr/>
          <p:nvPr/>
        </p:nvPicPr>
        <p:blipFill>
          <a:blip r:embed="rId3">
            <a:extLst/>
          </a:blip>
          <a:srcRect l="18124" t="63333" r="60417" b="17778"/>
          <a:stretch>
            <a:fillRect/>
          </a:stretch>
        </p:blipFill>
        <p:spPr>
          <a:xfrm>
            <a:off x="5638800" y="4343400"/>
            <a:ext cx="1962150" cy="1295400"/>
          </a:xfrm>
          <a:prstGeom prst="rect">
            <a:avLst/>
          </a:prstGeom>
          <a:ln w="12700">
            <a:miter lim="400000"/>
          </a:ln>
        </p:spPr>
      </p:pic>
      <p:pic>
        <p:nvPicPr>
          <p:cNvPr id="108" name="09PreAlg LNHeader05-03.png"/>
          <p:cNvPicPr/>
          <p:nvPr/>
        </p:nvPicPr>
        <p:blipFill>
          <a:blip r:embed="rId4">
            <a:extLst/>
          </a:blip>
          <a:stretch>
            <a:fillRect/>
          </a:stretch>
        </p:blipFill>
        <p:spPr>
          <a:xfrm>
            <a:off x="5905500" y="4648200"/>
            <a:ext cx="1143001" cy="641351"/>
          </a:xfrm>
          <a:prstGeom prst="rect">
            <a:avLst/>
          </a:prstGeom>
          <a:ln w="12700">
            <a:miter lim="400000"/>
          </a:ln>
        </p:spPr>
      </p:pic>
      <p:pic>
        <p:nvPicPr>
          <p:cNvPr id="109" name="09PreAlg LTHeader05-03.png"/>
          <p:cNvPicPr/>
          <p:nvPr/>
        </p:nvPicPr>
        <p:blipFill>
          <a:blip r:embed="rId5">
            <a:extLst/>
          </a:blip>
          <a:stretch>
            <a:fillRect/>
          </a:stretch>
        </p:blipFill>
        <p:spPr>
          <a:xfrm>
            <a:off x="1819275" y="4884737"/>
            <a:ext cx="7324726" cy="419101"/>
          </a:xfrm>
          <a:prstGeom prst="rect">
            <a:avLst/>
          </a:prstGeom>
          <a:ln w="12700">
            <a:miter lim="400000"/>
          </a:ln>
        </p:spPr>
      </p:pic>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0" name="Shape 160"/>
          <p:cNvSpPr/>
          <p:nvPr>
            <p:ph type="title"/>
          </p:nvPr>
        </p:nvSpPr>
        <p:spPr>
          <a:prstGeom prst="rect">
            <a:avLst/>
          </a:prstGeom>
        </p:spPr>
        <p:txBody>
          <a:bodyPr/>
          <a:lstStyle/>
          <a:p>
            <a:pPr lvl="0">
              <a:defRPr sz="1800">
                <a:uFillTx/>
              </a:defRPr>
            </a:pPr>
            <a:r>
              <a:rPr sz="1200">
                <a:uFill>
                  <a:solidFill/>
                </a:uFill>
              </a:rPr>
              <a:t>Vocabulary</a:t>
            </a:r>
          </a:p>
        </p:txBody>
      </p:sp>
      <p:pic>
        <p:nvPicPr>
          <p:cNvPr id="161" name="New Vocab.png"/>
          <p:cNvPicPr/>
          <p:nvPr/>
        </p:nvPicPr>
        <p:blipFill>
          <a:blip r:embed="rId2">
            <a:extLst/>
          </a:blip>
          <a:stretch>
            <a:fillRect/>
          </a:stretch>
        </p:blipFill>
        <p:spPr>
          <a:xfrm>
            <a:off x="711200" y="742950"/>
            <a:ext cx="4241801" cy="895351"/>
          </a:xfrm>
          <a:prstGeom prst="rect">
            <a:avLst/>
          </a:prstGeom>
          <a:ln w="12700">
            <a:miter lim="400000"/>
          </a:ln>
        </p:spPr>
      </p:pic>
      <p:sp>
        <p:nvSpPr>
          <p:cNvPr id="162" name="Shape 162"/>
          <p:cNvSpPr/>
          <p:nvPr/>
        </p:nvSpPr>
        <p:spPr>
          <a:xfrm>
            <a:off x="812800" y="1828800"/>
            <a:ext cx="7632700" cy="49636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386715" indent="-346075">
              <a:lnSpc>
                <a:spcPct val="90000"/>
              </a:lnSpc>
              <a:spcBef>
                <a:spcPts val="900"/>
              </a:spcBef>
              <a:buClr>
                <a:srgbClr val="000000"/>
              </a:buClr>
              <a:buSzPct val="100000"/>
              <a:buFont typeface="Arial"/>
              <a:buChar char="•"/>
              <a:defRPr sz="2800"/>
            </a:lvl1pPr>
          </a:lstStyle>
          <a:p>
            <a:pPr lvl="0">
              <a:defRPr sz="1800">
                <a:uFillTx/>
              </a:defRPr>
            </a:pPr>
            <a:r>
              <a:rPr sz="2800">
                <a:uFill>
                  <a:solidFill/>
                </a:uFill>
              </a:rPr>
              <a:t>inequality</a:t>
            </a:r>
          </a:p>
        </p:txBody>
      </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61"/>
                                        </p:tgtEl>
                                        <p:attrNameLst>
                                          <p:attrName>style.visibility</p:attrName>
                                        </p:attrNameLst>
                                      </p:cBhvr>
                                      <p:to>
                                        <p:strVal val="visible"/>
                                      </p:to>
                                    </p:set>
                                    <p:animEffect filter="wipe(left)" transition="in">
                                      <p:cBhvr>
                                        <p:cTn id="7" dur="500"/>
                                        <p:tgtEl>
                                          <p:spTgt spid="161"/>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62"/>
                                        </p:tgtEl>
                                        <p:attrNameLst>
                                          <p:attrName>style.visibility</p:attrName>
                                        </p:attrNameLst>
                                      </p:cBhvr>
                                      <p:to>
                                        <p:strVal val="visible"/>
                                      </p:to>
                                    </p:set>
                                    <p:animEffect filter="wipe(left)" transition="in">
                                      <p:cBhvr>
                                        <p:cTn id="11" dur="500"/>
                                        <p:tgtEl>
                                          <p:spTgt spid="1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1" grpId="1"/>
      <p:bldP build="whole" bldLvl="1" animBg="1" rev="0" advAuto="0" spid="162" grpId="2"/>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Shape 164"/>
          <p:cNvSpPr/>
          <p:nvPr>
            <p:ph type="title"/>
          </p:nvPr>
        </p:nvSpPr>
        <p:spPr>
          <a:prstGeom prst="rect">
            <a:avLst/>
          </a:prstGeom>
        </p:spPr>
        <p:txBody>
          <a:bodyPr/>
          <a:lstStyle/>
          <a:p>
            <a:pPr lvl="0">
              <a:defRPr sz="1800">
                <a:uFillTx/>
              </a:defRPr>
            </a:pPr>
            <a:r>
              <a:rPr sz="1200">
                <a:uFill>
                  <a:solidFill/>
                </a:uFill>
              </a:rPr>
              <a:t>Example 1 A</a:t>
            </a:r>
          </a:p>
        </p:txBody>
      </p:sp>
      <p:sp>
        <p:nvSpPr>
          <p:cNvPr id="165" name="Shape 165"/>
          <p:cNvSpPr/>
          <p:nvPr/>
        </p:nvSpPr>
        <p:spPr>
          <a:xfrm>
            <a:off x="2628900" y="771525"/>
            <a:ext cx="5994401" cy="385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100"/>
              </a:spcBef>
              <a:buClr>
                <a:srgbClr val="F2362F"/>
              </a:buClr>
              <a:buFont typeface="Arial"/>
              <a:defRPr b="1" sz="2000">
                <a:solidFill>
                  <a:srgbClr val="F2362F"/>
                </a:solidFill>
                <a:uFill>
                  <a:solidFill>
                    <a:srgbClr val="F2362F"/>
                  </a:solidFill>
                </a:uFill>
              </a:defRPr>
            </a:lvl1pPr>
          </a:lstStyle>
          <a:p>
            <a:pPr lvl="0">
              <a:defRPr b="0" sz="1800">
                <a:solidFill>
                  <a:srgbClr val="000000"/>
                </a:solidFill>
                <a:uFillTx/>
              </a:defRPr>
            </a:pPr>
            <a:r>
              <a:rPr b="1" sz="2000">
                <a:solidFill>
                  <a:srgbClr val="F2362F"/>
                </a:solidFill>
                <a:uFill>
                  <a:solidFill>
                    <a:srgbClr val="F2362F"/>
                  </a:solidFill>
                </a:uFill>
              </a:rPr>
              <a:t>Write an Inequality</a:t>
            </a:r>
          </a:p>
        </p:txBody>
      </p:sp>
      <p:sp>
        <p:nvSpPr>
          <p:cNvPr id="166" name="Shape 166"/>
          <p:cNvSpPr/>
          <p:nvPr/>
        </p:nvSpPr>
        <p:spPr>
          <a:xfrm>
            <a:off x="876300" y="1503362"/>
            <a:ext cx="7721600" cy="774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nSpc>
                <a:spcPct val="90000"/>
              </a:lnSpc>
              <a:spcBef>
                <a:spcPts val="500"/>
              </a:spcBef>
              <a:buClr>
                <a:srgbClr val="E9332C"/>
              </a:buClr>
              <a:buFont typeface="Arial"/>
              <a:defRPr>
                <a:uFillTx/>
              </a:defRPr>
            </a:pPr>
            <a:r>
              <a:rPr b="1" sz="2400">
                <a:solidFill>
                  <a:srgbClr val="E9332C"/>
                </a:solidFill>
                <a:uFill>
                  <a:solidFill>
                    <a:srgbClr val="E9332C"/>
                  </a:solidFill>
                </a:uFill>
              </a:rPr>
              <a:t>A.</a:t>
            </a:r>
            <a:r>
              <a:rPr sz="2400">
                <a:uFill>
                  <a:solidFill/>
                </a:uFill>
              </a:rPr>
              <a:t> </a:t>
            </a:r>
            <a:r>
              <a:rPr b="1" sz="2400">
                <a:solidFill>
                  <a:srgbClr val="0068AD"/>
                </a:solidFill>
                <a:uFill>
                  <a:solidFill>
                    <a:srgbClr val="0068AD"/>
                  </a:solidFill>
                </a:uFill>
              </a:rPr>
              <a:t>Write an inequality for the following sentence. Your height is greater than 52 inches.</a:t>
            </a:r>
          </a:p>
        </p:txBody>
      </p:sp>
      <p:sp>
        <p:nvSpPr>
          <p:cNvPr id="167" name="Shape 167"/>
          <p:cNvSpPr/>
          <p:nvPr/>
        </p:nvSpPr>
        <p:spPr>
          <a:xfrm>
            <a:off x="533400" y="5218112"/>
            <a:ext cx="8242300" cy="4472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1753552" indent="-1368425">
              <a:lnSpc>
                <a:spcPct val="90000"/>
              </a:lnSpc>
              <a:spcBef>
                <a:spcPts val="500"/>
              </a:spcBef>
              <a:buClr>
                <a:srgbClr val="FFFFFF"/>
              </a:buClr>
              <a:buFont typeface="Arial"/>
              <a:tabLst>
                <a:tab pos="1981200" algn="l"/>
                <a:tab pos="2781300" algn="l"/>
              </a:tabLst>
              <a:defRPr>
                <a:uFillTx/>
              </a:defRPr>
            </a:pPr>
            <a:r>
              <a:rPr b="1" sz="2400">
                <a:solidFill>
                  <a:srgbClr val="0068AD"/>
                </a:solidFill>
                <a:uFill>
                  <a:solidFill>
                    <a:srgbClr val="0068AD"/>
                  </a:solidFill>
                </a:uFill>
              </a:rPr>
              <a:t>Answer:</a:t>
            </a:r>
            <a:r>
              <a:rPr sz="2400">
                <a:solidFill>
                  <a:srgbClr val="E9332C"/>
                </a:solidFill>
                <a:uFill>
                  <a:solidFill>
                    <a:srgbClr val="E9332C"/>
                  </a:solidFill>
                </a:uFill>
              </a:rPr>
              <a:t> 	</a:t>
            </a:r>
            <a:r>
              <a:rPr i="1" sz="2400">
                <a:solidFill>
                  <a:srgbClr val="E9332C"/>
                </a:solidFill>
                <a:uFill>
                  <a:solidFill>
                    <a:srgbClr val="E9332C"/>
                  </a:solidFill>
                </a:uFill>
              </a:rPr>
              <a:t>h</a:t>
            </a:r>
            <a:r>
              <a:rPr sz="2400">
                <a:solidFill>
                  <a:srgbClr val="E9332C"/>
                </a:solidFill>
                <a:uFill>
                  <a:solidFill>
                    <a:srgbClr val="E9332C"/>
                  </a:solidFill>
                </a:uFill>
              </a:rPr>
              <a:t> &gt; 52</a:t>
            </a:r>
          </a:p>
        </p:txBody>
      </p:sp>
      <p:pic>
        <p:nvPicPr>
          <p:cNvPr id="168" name="PALG05-08-03.png"/>
          <p:cNvPicPr/>
          <p:nvPr/>
        </p:nvPicPr>
        <p:blipFill>
          <a:blip r:embed="rId2">
            <a:extLst/>
          </a:blip>
          <a:stretch>
            <a:fillRect/>
          </a:stretch>
        </p:blipFill>
        <p:spPr>
          <a:xfrm>
            <a:off x="996950" y="2514600"/>
            <a:ext cx="7124701" cy="2470150"/>
          </a:xfrm>
          <a:prstGeom prst="rect">
            <a:avLst/>
          </a:prstGeom>
          <a:ln w="12700">
            <a:miter lim="400000"/>
          </a:ln>
        </p:spPr>
      </p:pic>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66">
                                            <p:bg/>
                                          </p:spTgt>
                                        </p:tgtEl>
                                        <p:attrNameLst>
                                          <p:attrName>style.visibility</p:attrName>
                                        </p:attrNameLst>
                                      </p:cBhvr>
                                      <p:to>
                                        <p:strVal val="visible"/>
                                      </p:to>
                                    </p:set>
                                    <p:animEffect filter="wipe(left)" transition="in">
                                      <p:cBhvr>
                                        <p:cTn id="7" dur="500"/>
                                        <p:tgtEl>
                                          <p:spTgt spid="166">
                                            <p:bg/>
                                          </p:spTgt>
                                        </p:tgtEl>
                                      </p:cBhvr>
                                    </p:animEffect>
                                  </p:childTnLst>
                                </p:cTn>
                              </p:par>
                              <p:par>
                                <p:cTn id="8" presetClass="entr" presetSubtype="8" presetID="22" grpId="1" fill="hold">
                                  <p:stCondLst>
                                    <p:cond delay="0"/>
                                  </p:stCondLst>
                                  <p:iterate type="el" backwards="0">
                                    <p:tmAbs val="0"/>
                                  </p:iterate>
                                  <p:childTnLst>
                                    <p:set>
                                      <p:cBhvr>
                                        <p:cTn id="9" fill="hold"/>
                                        <p:tgtEl>
                                          <p:spTgt spid="166">
                                            <p:txEl>
                                              <p:pRg st="0" end="0"/>
                                            </p:txEl>
                                          </p:spTgt>
                                        </p:tgtEl>
                                        <p:attrNameLst>
                                          <p:attrName>style.visibility</p:attrName>
                                        </p:attrNameLst>
                                      </p:cBhvr>
                                      <p:to>
                                        <p:strVal val="visible"/>
                                      </p:to>
                                    </p:set>
                                    <p:animEffect filter="wipe(left)" transition="in">
                                      <p:cBhvr>
                                        <p:cTn id="10" dur="500"/>
                                        <p:tgtEl>
                                          <p:spTgt spid="16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2" fill="hold">
                                  <p:stCondLst>
                                    <p:cond delay="0"/>
                                  </p:stCondLst>
                                  <p:iterate type="el" backwards="0">
                                    <p:tmAbs val="0"/>
                                  </p:iterate>
                                  <p:childTnLst>
                                    <p:set>
                                      <p:cBhvr>
                                        <p:cTn id="14" fill="hold"/>
                                        <p:tgtEl>
                                          <p:spTgt spid="168"/>
                                        </p:tgtEl>
                                        <p:attrNameLst>
                                          <p:attrName>style.visibility</p:attrName>
                                        </p:attrNameLst>
                                      </p:cBhvr>
                                      <p:to>
                                        <p:strVal val="visible"/>
                                      </p:to>
                                    </p:set>
                                    <p:animEffect filter="wipe(left)" transition="in">
                                      <p:cBhvr>
                                        <p:cTn id="15" dur="500"/>
                                        <p:tgtEl>
                                          <p:spTgt spid="168"/>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2" grpId="3" fill="hold">
                                  <p:stCondLst>
                                    <p:cond delay="0"/>
                                  </p:stCondLst>
                                  <p:iterate type="el" backwards="0">
                                    <p:tmAbs val="0"/>
                                  </p:iterate>
                                  <p:childTnLst>
                                    <p:set>
                                      <p:cBhvr>
                                        <p:cTn id="19" fill="hold"/>
                                        <p:tgtEl>
                                          <p:spTgt spid="167">
                                            <p:bg/>
                                          </p:spTgt>
                                        </p:tgtEl>
                                        <p:attrNameLst>
                                          <p:attrName>style.visibility</p:attrName>
                                        </p:attrNameLst>
                                      </p:cBhvr>
                                      <p:to>
                                        <p:strVal val="visible"/>
                                      </p:to>
                                    </p:set>
                                    <p:animEffect filter="wipe(left)" transition="in">
                                      <p:cBhvr>
                                        <p:cTn id="20" dur="500"/>
                                        <p:tgtEl>
                                          <p:spTgt spid="167">
                                            <p:bg/>
                                          </p:spTgt>
                                        </p:tgtEl>
                                      </p:cBhvr>
                                    </p:animEffect>
                                  </p:childTnLst>
                                </p:cTn>
                              </p:par>
                              <p:par>
                                <p:cTn id="21" presetClass="entr" presetSubtype="8" presetID="22" grpId="3" fill="hold">
                                  <p:stCondLst>
                                    <p:cond delay="0"/>
                                  </p:stCondLst>
                                  <p:iterate type="el" backwards="0">
                                    <p:tmAbs val="0"/>
                                  </p:iterate>
                                  <p:childTnLst>
                                    <p:set>
                                      <p:cBhvr>
                                        <p:cTn id="22" fill="hold"/>
                                        <p:tgtEl>
                                          <p:spTgt spid="167">
                                            <p:txEl>
                                              <p:pRg st="0" end="0"/>
                                            </p:txEl>
                                          </p:spTgt>
                                        </p:tgtEl>
                                        <p:attrNameLst>
                                          <p:attrName>style.visibility</p:attrName>
                                        </p:attrNameLst>
                                      </p:cBhvr>
                                      <p:to>
                                        <p:strVal val="visible"/>
                                      </p:to>
                                    </p:set>
                                    <p:animEffect filter="wipe(left)" transition="in">
                                      <p:cBhvr>
                                        <p:cTn id="23" dur="500"/>
                                        <p:tgtEl>
                                          <p:spTgt spid="167">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6" grpId="1"/>
      <p:bldP build="p" bldLvl="5" animBg="1" rev="0" advAuto="0" spid="167" grpId="3"/>
      <p:bldP build="whole" bldLvl="1" animBg="1" rev="0" advAuto="0" spid="168" grpId="2"/>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0" name="Shape 170"/>
          <p:cNvSpPr/>
          <p:nvPr>
            <p:ph type="title"/>
          </p:nvPr>
        </p:nvSpPr>
        <p:spPr>
          <a:prstGeom prst="rect">
            <a:avLst/>
          </a:prstGeom>
        </p:spPr>
        <p:txBody>
          <a:bodyPr/>
          <a:lstStyle/>
          <a:p>
            <a:pPr lvl="0">
              <a:defRPr sz="1800">
                <a:uFillTx/>
              </a:defRPr>
            </a:pPr>
            <a:r>
              <a:rPr sz="1200">
                <a:uFill>
                  <a:solidFill/>
                </a:uFill>
              </a:rPr>
              <a:t>Example 1 B</a:t>
            </a:r>
          </a:p>
        </p:txBody>
      </p:sp>
      <p:sp>
        <p:nvSpPr>
          <p:cNvPr id="171" name="Shape 171"/>
          <p:cNvSpPr/>
          <p:nvPr/>
        </p:nvSpPr>
        <p:spPr>
          <a:xfrm>
            <a:off x="2628900" y="771525"/>
            <a:ext cx="5994401" cy="385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100"/>
              </a:spcBef>
              <a:buClr>
                <a:srgbClr val="F2362F"/>
              </a:buClr>
              <a:buFont typeface="Arial"/>
              <a:defRPr b="1" sz="2000">
                <a:solidFill>
                  <a:srgbClr val="F2362F"/>
                </a:solidFill>
                <a:uFill>
                  <a:solidFill>
                    <a:srgbClr val="F2362F"/>
                  </a:solidFill>
                </a:uFill>
              </a:defRPr>
            </a:lvl1pPr>
          </a:lstStyle>
          <a:p>
            <a:pPr lvl="0">
              <a:defRPr b="0" sz="1800">
                <a:solidFill>
                  <a:srgbClr val="000000"/>
                </a:solidFill>
                <a:uFillTx/>
              </a:defRPr>
            </a:pPr>
            <a:r>
              <a:rPr b="1" sz="2000">
                <a:solidFill>
                  <a:srgbClr val="F2362F"/>
                </a:solidFill>
                <a:uFill>
                  <a:solidFill>
                    <a:srgbClr val="F2362F"/>
                  </a:solidFill>
                </a:uFill>
              </a:rPr>
              <a:t>Write an Inequality</a:t>
            </a:r>
          </a:p>
        </p:txBody>
      </p:sp>
      <p:sp>
        <p:nvSpPr>
          <p:cNvPr id="172" name="Shape 172"/>
          <p:cNvSpPr/>
          <p:nvPr/>
        </p:nvSpPr>
        <p:spPr>
          <a:xfrm>
            <a:off x="876300" y="1503362"/>
            <a:ext cx="7721600" cy="774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nSpc>
                <a:spcPct val="90000"/>
              </a:lnSpc>
              <a:spcBef>
                <a:spcPts val="500"/>
              </a:spcBef>
              <a:buClr>
                <a:srgbClr val="E9332C"/>
              </a:buClr>
              <a:buFont typeface="Arial"/>
              <a:defRPr>
                <a:uFillTx/>
              </a:defRPr>
            </a:pPr>
            <a:r>
              <a:rPr b="1" sz="2400">
                <a:solidFill>
                  <a:srgbClr val="E9332C"/>
                </a:solidFill>
                <a:uFill>
                  <a:solidFill>
                    <a:srgbClr val="E9332C"/>
                  </a:solidFill>
                </a:uFill>
              </a:rPr>
              <a:t>B.</a:t>
            </a:r>
            <a:r>
              <a:rPr sz="2400">
                <a:uFill>
                  <a:solidFill/>
                </a:uFill>
              </a:rPr>
              <a:t> </a:t>
            </a:r>
            <a:r>
              <a:rPr b="1" sz="2400">
                <a:solidFill>
                  <a:srgbClr val="0068AD"/>
                </a:solidFill>
                <a:uFill>
                  <a:solidFill>
                    <a:srgbClr val="0068AD"/>
                  </a:solidFill>
                </a:uFill>
              </a:rPr>
              <a:t>Write an inequality for the following sentence. Your speed is less than or equal to 62 mph.</a:t>
            </a:r>
          </a:p>
        </p:txBody>
      </p:sp>
      <p:sp>
        <p:nvSpPr>
          <p:cNvPr id="173" name="Shape 173"/>
          <p:cNvSpPr/>
          <p:nvPr/>
        </p:nvSpPr>
        <p:spPr>
          <a:xfrm>
            <a:off x="533400" y="5599112"/>
            <a:ext cx="8242300" cy="4472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1753552" indent="-1368425">
              <a:lnSpc>
                <a:spcPct val="90000"/>
              </a:lnSpc>
              <a:spcBef>
                <a:spcPts val="500"/>
              </a:spcBef>
              <a:buClr>
                <a:srgbClr val="FFFFFF"/>
              </a:buClr>
              <a:buFont typeface="Arial"/>
              <a:tabLst>
                <a:tab pos="1981200" algn="l"/>
                <a:tab pos="2781300" algn="l"/>
              </a:tabLst>
              <a:defRPr>
                <a:uFillTx/>
              </a:defRPr>
            </a:pPr>
            <a:r>
              <a:rPr b="1" sz="2400">
                <a:solidFill>
                  <a:srgbClr val="0068AD"/>
                </a:solidFill>
                <a:uFill>
                  <a:solidFill>
                    <a:srgbClr val="0068AD"/>
                  </a:solidFill>
                </a:uFill>
              </a:rPr>
              <a:t>Answer:</a:t>
            </a:r>
            <a:r>
              <a:rPr sz="2400">
                <a:solidFill>
                  <a:srgbClr val="E9332C"/>
                </a:solidFill>
                <a:uFill>
                  <a:solidFill>
                    <a:srgbClr val="E9332C"/>
                  </a:solidFill>
                </a:uFill>
              </a:rPr>
              <a:t> 	</a:t>
            </a:r>
            <a:r>
              <a:rPr i="1" sz="2400">
                <a:solidFill>
                  <a:srgbClr val="E9332C"/>
                </a:solidFill>
                <a:uFill>
                  <a:solidFill>
                    <a:srgbClr val="E9332C"/>
                  </a:solidFill>
                </a:uFill>
              </a:rPr>
              <a:t>s</a:t>
            </a:r>
            <a:r>
              <a:rPr sz="2400">
                <a:solidFill>
                  <a:srgbClr val="E9332C"/>
                </a:solidFill>
                <a:uFill>
                  <a:solidFill>
                    <a:srgbClr val="E9332C"/>
                  </a:solidFill>
                </a:uFill>
              </a:rPr>
              <a:t> ≤ 62</a:t>
            </a:r>
          </a:p>
        </p:txBody>
      </p:sp>
      <p:pic>
        <p:nvPicPr>
          <p:cNvPr id="174" name="PALG05-05-03-Ex1.png"/>
          <p:cNvPicPr/>
          <p:nvPr/>
        </p:nvPicPr>
        <p:blipFill>
          <a:blip r:embed="rId2">
            <a:extLst/>
          </a:blip>
          <a:stretch>
            <a:fillRect/>
          </a:stretch>
        </p:blipFill>
        <p:spPr>
          <a:xfrm>
            <a:off x="1117600" y="2525712"/>
            <a:ext cx="6883400" cy="2214563"/>
          </a:xfrm>
          <a:prstGeom prst="rect">
            <a:avLst/>
          </a:prstGeom>
          <a:ln w="12700">
            <a:miter lim="400000"/>
          </a:ln>
        </p:spPr>
      </p:pic>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72">
                                            <p:bg/>
                                          </p:spTgt>
                                        </p:tgtEl>
                                        <p:attrNameLst>
                                          <p:attrName>style.visibility</p:attrName>
                                        </p:attrNameLst>
                                      </p:cBhvr>
                                      <p:to>
                                        <p:strVal val="visible"/>
                                      </p:to>
                                    </p:set>
                                    <p:animEffect filter="wipe(left)" transition="in">
                                      <p:cBhvr>
                                        <p:cTn id="7" dur="500"/>
                                        <p:tgtEl>
                                          <p:spTgt spid="172">
                                            <p:bg/>
                                          </p:spTgt>
                                        </p:tgtEl>
                                      </p:cBhvr>
                                    </p:animEffect>
                                  </p:childTnLst>
                                </p:cTn>
                              </p:par>
                              <p:par>
                                <p:cTn id="8" presetClass="entr" presetSubtype="8" presetID="22" grpId="1" fill="hold">
                                  <p:stCondLst>
                                    <p:cond delay="0"/>
                                  </p:stCondLst>
                                  <p:iterate type="el" backwards="0">
                                    <p:tmAbs val="0"/>
                                  </p:iterate>
                                  <p:childTnLst>
                                    <p:set>
                                      <p:cBhvr>
                                        <p:cTn id="9" fill="hold"/>
                                        <p:tgtEl>
                                          <p:spTgt spid="172">
                                            <p:txEl>
                                              <p:pRg st="0" end="0"/>
                                            </p:txEl>
                                          </p:spTgt>
                                        </p:tgtEl>
                                        <p:attrNameLst>
                                          <p:attrName>style.visibility</p:attrName>
                                        </p:attrNameLst>
                                      </p:cBhvr>
                                      <p:to>
                                        <p:strVal val="visible"/>
                                      </p:to>
                                    </p:set>
                                    <p:animEffect filter="wipe(left)" transition="in">
                                      <p:cBhvr>
                                        <p:cTn id="10" dur="500"/>
                                        <p:tgtEl>
                                          <p:spTgt spid="17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2" fill="hold">
                                  <p:stCondLst>
                                    <p:cond delay="0"/>
                                  </p:stCondLst>
                                  <p:iterate type="el" backwards="0">
                                    <p:tmAbs val="0"/>
                                  </p:iterate>
                                  <p:childTnLst>
                                    <p:set>
                                      <p:cBhvr>
                                        <p:cTn id="14" fill="hold"/>
                                        <p:tgtEl>
                                          <p:spTgt spid="174"/>
                                        </p:tgtEl>
                                        <p:attrNameLst>
                                          <p:attrName>style.visibility</p:attrName>
                                        </p:attrNameLst>
                                      </p:cBhvr>
                                      <p:to>
                                        <p:strVal val="visible"/>
                                      </p:to>
                                    </p:set>
                                    <p:animEffect filter="wipe(left)" transition="in">
                                      <p:cBhvr>
                                        <p:cTn id="15" dur="500"/>
                                        <p:tgtEl>
                                          <p:spTgt spid="174"/>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2" grpId="3" fill="hold">
                                  <p:stCondLst>
                                    <p:cond delay="0"/>
                                  </p:stCondLst>
                                  <p:iterate type="el" backwards="0">
                                    <p:tmAbs val="0"/>
                                  </p:iterate>
                                  <p:childTnLst>
                                    <p:set>
                                      <p:cBhvr>
                                        <p:cTn id="19" fill="hold"/>
                                        <p:tgtEl>
                                          <p:spTgt spid="173">
                                            <p:bg/>
                                          </p:spTgt>
                                        </p:tgtEl>
                                        <p:attrNameLst>
                                          <p:attrName>style.visibility</p:attrName>
                                        </p:attrNameLst>
                                      </p:cBhvr>
                                      <p:to>
                                        <p:strVal val="visible"/>
                                      </p:to>
                                    </p:set>
                                    <p:animEffect filter="wipe(left)" transition="in">
                                      <p:cBhvr>
                                        <p:cTn id="20" dur="500"/>
                                        <p:tgtEl>
                                          <p:spTgt spid="173">
                                            <p:bg/>
                                          </p:spTgt>
                                        </p:tgtEl>
                                      </p:cBhvr>
                                    </p:animEffect>
                                  </p:childTnLst>
                                </p:cTn>
                              </p:par>
                              <p:par>
                                <p:cTn id="21" presetClass="entr" presetSubtype="8" presetID="22" grpId="3" fill="hold">
                                  <p:stCondLst>
                                    <p:cond delay="0"/>
                                  </p:stCondLst>
                                  <p:iterate type="el" backwards="0">
                                    <p:tmAbs val="0"/>
                                  </p:iterate>
                                  <p:childTnLst>
                                    <p:set>
                                      <p:cBhvr>
                                        <p:cTn id="22" fill="hold"/>
                                        <p:tgtEl>
                                          <p:spTgt spid="173">
                                            <p:txEl>
                                              <p:pRg st="0" end="0"/>
                                            </p:txEl>
                                          </p:spTgt>
                                        </p:tgtEl>
                                        <p:attrNameLst>
                                          <p:attrName>style.visibility</p:attrName>
                                        </p:attrNameLst>
                                      </p:cBhvr>
                                      <p:to>
                                        <p:strVal val="visible"/>
                                      </p:to>
                                    </p:set>
                                    <p:animEffect filter="wipe(left)" transition="in">
                                      <p:cBhvr>
                                        <p:cTn id="23" dur="500"/>
                                        <p:tgtEl>
                                          <p:spTgt spid="173">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3" grpId="3"/>
      <p:bldP build="p" bldLvl="5" animBg="1" rev="0" advAuto="0" spid="172" grpId="1"/>
      <p:bldP build="whole" bldLvl="1" animBg="1" rev="0" advAuto="0" spid="174" grpId="2"/>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6" name="Shape 176"/>
          <p:cNvSpPr/>
          <p:nvPr>
            <p:ph type="title"/>
          </p:nvPr>
        </p:nvSpPr>
        <p:spPr>
          <a:prstGeom prst="rect">
            <a:avLst/>
          </a:prstGeom>
        </p:spPr>
        <p:txBody>
          <a:bodyPr/>
          <a:lstStyle/>
          <a:p>
            <a:pPr lvl="0">
              <a:defRPr sz="1800">
                <a:uFillTx/>
              </a:defRPr>
            </a:pPr>
            <a:r>
              <a:rPr sz="1200">
                <a:uFill>
                  <a:solidFill/>
                </a:uFill>
              </a:rPr>
              <a:t>Example 1 CYP A</a:t>
            </a:r>
          </a:p>
        </p:txBody>
      </p:sp>
      <p:sp>
        <p:nvSpPr>
          <p:cNvPr id="177" name="Shape 177"/>
          <p:cNvSpPr/>
          <p:nvPr/>
        </p:nvSpPr>
        <p:spPr>
          <a:xfrm>
            <a:off x="809625" y="2705100"/>
            <a:ext cx="457201" cy="4572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57150">
            <a:solidFill>
              <a:srgbClr val="F2362F"/>
            </a:solidFill>
            <a:round/>
          </a:ln>
        </p:spPr>
        <p:txBody>
          <a:bodyPr lIns="0" tIns="0" rIns="0" bIns="0" anchor="ctr"/>
          <a:lstStyle/>
          <a:p>
            <a:pPr lvl="0"/>
          </a:p>
        </p:txBody>
      </p:sp>
      <p:pic>
        <p:nvPicPr>
          <p:cNvPr id="178" name="Check Progress.png"/>
          <p:cNvPicPr/>
          <p:nvPr/>
        </p:nvPicPr>
        <p:blipFill>
          <a:blip r:embed="rId2">
            <a:extLst/>
          </a:blip>
          <a:stretch>
            <a:fillRect/>
          </a:stretch>
        </p:blipFill>
        <p:spPr>
          <a:xfrm>
            <a:off x="2716212" y="712787"/>
            <a:ext cx="2846388" cy="511176"/>
          </a:xfrm>
          <a:prstGeom prst="rect">
            <a:avLst/>
          </a:prstGeom>
          <a:ln w="12700">
            <a:miter lim="400000"/>
          </a:ln>
        </p:spPr>
      </p:pic>
      <p:pic>
        <p:nvPicPr>
          <p:cNvPr id="179" name="CheckPointICON.jpg"/>
          <p:cNvPicPr/>
          <p:nvPr/>
        </p:nvPicPr>
        <p:blipFill>
          <a:blip r:embed="rId3">
            <a:extLst/>
          </a:blip>
          <a:stretch>
            <a:fillRect/>
          </a:stretch>
        </p:blipFill>
        <p:spPr>
          <a:xfrm>
            <a:off x="7467600" y="747712"/>
            <a:ext cx="1222375" cy="376239"/>
          </a:xfrm>
          <a:prstGeom prst="rect">
            <a:avLst/>
          </a:prstGeom>
          <a:ln w="12700">
            <a:miter lim="400000"/>
          </a:ln>
        </p:spPr>
      </p:pic>
      <p:sp>
        <p:nvSpPr>
          <p:cNvPr id="180" name="Shape 180"/>
          <p:cNvSpPr/>
          <p:nvPr/>
        </p:nvSpPr>
        <p:spPr>
          <a:xfrm>
            <a:off x="800100" y="2717800"/>
            <a:ext cx="2806700" cy="2298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a:t>
            </a:r>
            <a:r>
              <a:rPr b="1" i="1" sz="2400">
                <a:uFill>
                  <a:solidFill/>
                </a:uFill>
              </a:rPr>
              <a:t>h</a:t>
            </a:r>
            <a:r>
              <a:rPr b="1" sz="2400">
                <a:uFill>
                  <a:solidFill/>
                </a:uFill>
              </a:rPr>
              <a:t> &lt; 48</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a:t>
            </a:r>
            <a:r>
              <a:rPr b="1" i="1" sz="2400">
                <a:uFill>
                  <a:solidFill/>
                </a:uFill>
              </a:rPr>
              <a:t>h</a:t>
            </a:r>
            <a:r>
              <a:rPr b="1" sz="2400">
                <a:uFill>
                  <a:solidFill/>
                </a:uFill>
              </a:rPr>
              <a:t> &gt; 48</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a:t>
            </a:r>
            <a:r>
              <a:rPr b="1" i="1" sz="2400">
                <a:uFill>
                  <a:solidFill/>
                </a:uFill>
              </a:rPr>
              <a:t>h</a:t>
            </a:r>
            <a:r>
              <a:rPr b="1" sz="2400">
                <a:uFill>
                  <a:solidFill/>
                </a:uFill>
              </a:rPr>
              <a:t> ≤ 48</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a:t>
            </a:r>
            <a:r>
              <a:rPr b="1" i="1" sz="2400">
                <a:uFill>
                  <a:solidFill/>
                </a:uFill>
              </a:rPr>
              <a:t>h</a:t>
            </a:r>
            <a:r>
              <a:rPr b="1" sz="2400">
                <a:uFill>
                  <a:solidFill/>
                </a:uFill>
              </a:rPr>
              <a:t> ≥ 48</a:t>
            </a:r>
          </a:p>
        </p:txBody>
      </p:sp>
      <p:sp>
        <p:nvSpPr>
          <p:cNvPr id="181" name="Shape 181"/>
          <p:cNvSpPr/>
          <p:nvPr/>
        </p:nvSpPr>
        <p:spPr>
          <a:xfrm>
            <a:off x="419100" y="1524000"/>
            <a:ext cx="8318500" cy="774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3540">
              <a:lnSpc>
                <a:spcPct val="90000"/>
              </a:lnSpc>
              <a:buClr>
                <a:srgbClr val="E9332C"/>
              </a:buClr>
              <a:buFont typeface="Arial"/>
              <a:defRPr>
                <a:uFillTx/>
              </a:defRPr>
            </a:pPr>
            <a:r>
              <a:rPr b="1" sz="2400">
                <a:solidFill>
                  <a:srgbClr val="E9332C"/>
                </a:solidFill>
                <a:uFill>
                  <a:solidFill>
                    <a:srgbClr val="E9332C"/>
                  </a:solidFill>
                </a:uFill>
              </a:rPr>
              <a:t>A.</a:t>
            </a:r>
            <a:r>
              <a:rPr sz="2400">
                <a:uFill>
                  <a:solidFill/>
                </a:uFill>
              </a:rPr>
              <a:t> </a:t>
            </a:r>
            <a:r>
              <a:rPr b="1" sz="2400">
                <a:solidFill>
                  <a:srgbClr val="0068AD"/>
                </a:solidFill>
                <a:uFill>
                  <a:solidFill>
                    <a:srgbClr val="0068AD"/>
                  </a:solidFill>
                </a:uFill>
              </a:rPr>
              <a:t>Write an inequality for the following sentence. Your height is less than 48 inches.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78"/>
                                        </p:tgtEl>
                                        <p:attrNameLst>
                                          <p:attrName>style.visibility</p:attrName>
                                        </p:attrNameLst>
                                      </p:cBhvr>
                                      <p:to>
                                        <p:strVal val="visible"/>
                                      </p:to>
                                    </p:set>
                                    <p:animEffect filter="wipe(left)" transition="in">
                                      <p:cBhvr>
                                        <p:cTn id="7" dur="500"/>
                                        <p:tgtEl>
                                          <p:spTgt spid="178"/>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179"/>
                                        </p:tgtEl>
                                        <p:attrNameLst>
                                          <p:attrName>style.visibility</p:attrName>
                                        </p:attrNameLst>
                                      </p:cBhvr>
                                      <p:to>
                                        <p:strVal val="visible"/>
                                      </p:to>
                                    </p:set>
                                    <p:animEffect filter="fade" transition="in">
                                      <p:cBhvr>
                                        <p:cTn id="11" dur="500"/>
                                        <p:tgtEl>
                                          <p:spTgt spid="179"/>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181"/>
                                        </p:tgtEl>
                                        <p:attrNameLst>
                                          <p:attrName>style.visibility</p:attrName>
                                        </p:attrNameLst>
                                      </p:cBhvr>
                                      <p:to>
                                        <p:strVal val="visible"/>
                                      </p:to>
                                    </p:set>
                                    <p:animEffect filter="wipe(left)" transition="in">
                                      <p:cBhvr>
                                        <p:cTn id="15" dur="500"/>
                                        <p:tgtEl>
                                          <p:spTgt spid="181"/>
                                        </p:tgtEl>
                                      </p:cBhvr>
                                    </p:animEffect>
                                  </p:childTnLst>
                                </p:cTn>
                              </p:par>
                            </p:childTnLst>
                          </p:cTn>
                        </p:par>
                        <p:par>
                          <p:cTn id="16" fill="hold">
                            <p:stCondLst>
                              <p:cond delay="1500"/>
                            </p:stCondLst>
                            <p:childTnLst>
                              <p:par>
                                <p:cTn id="17" nodeType="afterEffect" presetClass="entr" presetSubtype="8" presetID="22" grpId="4" fill="hold">
                                  <p:stCondLst>
                                    <p:cond delay="0"/>
                                  </p:stCondLst>
                                  <p:iterate type="el" backwards="0">
                                    <p:tmAbs val="0"/>
                                  </p:iterate>
                                  <p:childTnLst>
                                    <p:set>
                                      <p:cBhvr>
                                        <p:cTn id="18" fill="hold"/>
                                        <p:tgtEl>
                                          <p:spTgt spid="180"/>
                                        </p:tgtEl>
                                        <p:attrNameLst>
                                          <p:attrName>style.visibility</p:attrName>
                                        </p:attrNameLst>
                                      </p:cBhvr>
                                      <p:to>
                                        <p:strVal val="visible"/>
                                      </p:to>
                                    </p:set>
                                    <p:animEffect filter="wipe(left)" transition="in">
                                      <p:cBhvr>
                                        <p:cTn id="19" dur="500"/>
                                        <p:tgtEl>
                                          <p:spTgt spid="180"/>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1" presetID="2" grpId="5" fill="hold">
                                  <p:stCondLst>
                                    <p:cond delay="0"/>
                                  </p:stCondLst>
                                  <p:iterate type="el" backwards="0">
                                    <p:tmAbs val="0"/>
                                  </p:iterate>
                                  <p:childTnLst>
                                    <p:set>
                                      <p:cBhvr>
                                        <p:cTn id="23" fill="hold"/>
                                        <p:tgtEl>
                                          <p:spTgt spid="177"/>
                                        </p:tgtEl>
                                        <p:attrNameLst>
                                          <p:attrName>style.visibility</p:attrName>
                                        </p:attrNameLst>
                                      </p:cBhvr>
                                      <p:to>
                                        <p:strVal val="visible"/>
                                      </p:to>
                                    </p:set>
                                    <p:anim calcmode="lin" valueType="num">
                                      <p:cBhvr>
                                        <p:cTn id="24" dur="1822" fill="hold"/>
                                        <p:tgtEl>
                                          <p:spTgt spid="177"/>
                                        </p:tgtEl>
                                        <p:attrNameLst>
                                          <p:attrName>ppt_x</p:attrName>
                                        </p:attrNameLst>
                                      </p:cBhvr>
                                      <p:tavLst>
                                        <p:tav tm="0">
                                          <p:val>
                                            <p:strVal val="#ppt_x"/>
                                          </p:val>
                                        </p:tav>
                                        <p:tav tm="100000">
                                          <p:val>
                                            <p:strVal val="#ppt_x"/>
                                          </p:val>
                                        </p:tav>
                                      </p:tavLst>
                                    </p:anim>
                                    <p:anim calcmode="lin" valueType="num">
                                      <p:cBhvr>
                                        <p:cTn id="25" dur="1822" fill="hold"/>
                                        <p:tgtEl>
                                          <p:spTgt spid="17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0" grpId="4"/>
      <p:bldP build="whole" bldLvl="1" animBg="1" rev="0" advAuto="0" spid="179" grpId="2"/>
      <p:bldP build="whole" bldLvl="1" animBg="1" rev="0" advAuto="0" spid="177" grpId="5"/>
      <p:bldP build="whole" bldLvl="1" animBg="1" rev="0" advAuto="0" spid="178" grpId="1"/>
      <p:bldP build="whole" bldLvl="1" animBg="1" rev="0" advAuto="0" spid="181" grpId="3"/>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3" name="Shape 183"/>
          <p:cNvSpPr/>
          <p:nvPr>
            <p:ph type="title"/>
          </p:nvPr>
        </p:nvSpPr>
        <p:spPr>
          <a:prstGeom prst="rect">
            <a:avLst/>
          </a:prstGeom>
        </p:spPr>
        <p:txBody>
          <a:bodyPr/>
          <a:lstStyle/>
          <a:p>
            <a:pPr lvl="0">
              <a:defRPr sz="1800">
                <a:uFillTx/>
              </a:defRPr>
            </a:pPr>
            <a:r>
              <a:rPr sz="1200">
                <a:uFill>
                  <a:solidFill/>
                </a:uFill>
              </a:rPr>
              <a:t>Example 1 CYP B</a:t>
            </a:r>
          </a:p>
        </p:txBody>
      </p:sp>
      <p:sp>
        <p:nvSpPr>
          <p:cNvPr id="184" name="Shape 184"/>
          <p:cNvSpPr/>
          <p:nvPr/>
        </p:nvSpPr>
        <p:spPr>
          <a:xfrm>
            <a:off x="895350" y="3648075"/>
            <a:ext cx="457201" cy="4572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57150">
            <a:solidFill>
              <a:srgbClr val="F2362F"/>
            </a:solidFill>
            <a:round/>
          </a:ln>
        </p:spPr>
        <p:txBody>
          <a:bodyPr lIns="0" tIns="0" rIns="0" bIns="0" anchor="ctr"/>
          <a:lstStyle/>
          <a:p>
            <a:pPr lvl="0"/>
          </a:p>
        </p:txBody>
      </p:sp>
      <p:pic>
        <p:nvPicPr>
          <p:cNvPr id="185" name="Check Progress.png"/>
          <p:cNvPicPr/>
          <p:nvPr/>
        </p:nvPicPr>
        <p:blipFill>
          <a:blip r:embed="rId2">
            <a:extLst/>
          </a:blip>
          <a:stretch>
            <a:fillRect/>
          </a:stretch>
        </p:blipFill>
        <p:spPr>
          <a:xfrm>
            <a:off x="2716212" y="712787"/>
            <a:ext cx="2846388" cy="511176"/>
          </a:xfrm>
          <a:prstGeom prst="rect">
            <a:avLst/>
          </a:prstGeom>
          <a:ln w="12700">
            <a:miter lim="400000"/>
          </a:ln>
        </p:spPr>
      </p:pic>
      <p:pic>
        <p:nvPicPr>
          <p:cNvPr id="186" name="CheckPointICON.jpg"/>
          <p:cNvPicPr/>
          <p:nvPr/>
        </p:nvPicPr>
        <p:blipFill>
          <a:blip r:embed="rId3">
            <a:extLst/>
          </a:blip>
          <a:stretch>
            <a:fillRect/>
          </a:stretch>
        </p:blipFill>
        <p:spPr>
          <a:xfrm>
            <a:off x="7467600" y="747712"/>
            <a:ext cx="1222375" cy="376239"/>
          </a:xfrm>
          <a:prstGeom prst="rect">
            <a:avLst/>
          </a:prstGeom>
          <a:ln w="12700">
            <a:miter lim="400000"/>
          </a:ln>
        </p:spPr>
      </p:pic>
      <p:sp>
        <p:nvSpPr>
          <p:cNvPr id="187" name="Shape 187"/>
          <p:cNvSpPr/>
          <p:nvPr/>
        </p:nvSpPr>
        <p:spPr>
          <a:xfrm>
            <a:off x="914400" y="2717800"/>
            <a:ext cx="2806700" cy="2298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a:t>
            </a:r>
            <a:r>
              <a:rPr b="1" i="1" sz="2400">
                <a:uFill>
                  <a:solidFill/>
                </a:uFill>
              </a:rPr>
              <a:t>a</a:t>
            </a:r>
            <a:r>
              <a:rPr b="1" sz="2400">
                <a:uFill>
                  <a:solidFill/>
                </a:uFill>
              </a:rPr>
              <a:t> &lt; 12</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a:t>
            </a:r>
            <a:r>
              <a:rPr b="1" i="1" sz="2400">
                <a:uFill>
                  <a:solidFill/>
                </a:uFill>
              </a:rPr>
              <a:t>a</a:t>
            </a:r>
            <a:r>
              <a:rPr b="1" sz="2400">
                <a:uFill>
                  <a:solidFill/>
                </a:uFill>
              </a:rPr>
              <a:t> &gt; 12</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a:t>
            </a:r>
            <a:r>
              <a:rPr b="1" i="1" sz="2400">
                <a:uFill>
                  <a:solidFill/>
                </a:uFill>
              </a:rPr>
              <a:t>a</a:t>
            </a:r>
            <a:r>
              <a:rPr b="1" sz="2400">
                <a:uFill>
                  <a:solidFill/>
                </a:uFill>
              </a:rPr>
              <a:t> ≤ 12</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a:t>
            </a:r>
            <a:r>
              <a:rPr b="1" i="1" sz="2400">
                <a:uFill>
                  <a:solidFill/>
                </a:uFill>
              </a:rPr>
              <a:t>a</a:t>
            </a:r>
            <a:r>
              <a:rPr b="1" sz="2400">
                <a:uFill>
                  <a:solidFill/>
                </a:uFill>
              </a:rPr>
              <a:t> ≥ 12</a:t>
            </a:r>
          </a:p>
        </p:txBody>
      </p:sp>
      <p:sp>
        <p:nvSpPr>
          <p:cNvPr id="188" name="Shape 188"/>
          <p:cNvSpPr/>
          <p:nvPr/>
        </p:nvSpPr>
        <p:spPr>
          <a:xfrm>
            <a:off x="533400" y="1504950"/>
            <a:ext cx="8318500" cy="774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3540">
              <a:lnSpc>
                <a:spcPct val="90000"/>
              </a:lnSpc>
              <a:buClr>
                <a:srgbClr val="E9332C"/>
              </a:buClr>
              <a:buFont typeface="Arial"/>
              <a:defRPr>
                <a:uFillTx/>
              </a:defRPr>
            </a:pPr>
            <a:r>
              <a:rPr b="1" sz="2400">
                <a:solidFill>
                  <a:srgbClr val="E9332C"/>
                </a:solidFill>
                <a:uFill>
                  <a:solidFill>
                    <a:srgbClr val="E9332C"/>
                  </a:solidFill>
                </a:uFill>
              </a:rPr>
              <a:t>B.</a:t>
            </a:r>
            <a:r>
              <a:rPr sz="2400">
                <a:uFill>
                  <a:solidFill/>
                </a:uFill>
              </a:rPr>
              <a:t> </a:t>
            </a:r>
            <a:r>
              <a:rPr b="1" sz="2400">
                <a:solidFill>
                  <a:srgbClr val="0068AD"/>
                </a:solidFill>
                <a:uFill>
                  <a:solidFill>
                    <a:srgbClr val="0068AD"/>
                  </a:solidFill>
                </a:uFill>
              </a:rPr>
              <a:t>Write an inequality for the following sentence. Your age is greater than 12 years.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88"/>
                                        </p:tgtEl>
                                        <p:attrNameLst>
                                          <p:attrName>style.visibility</p:attrName>
                                        </p:attrNameLst>
                                      </p:cBhvr>
                                      <p:to>
                                        <p:strVal val="visible"/>
                                      </p:to>
                                    </p:set>
                                    <p:animEffect filter="wipe(left)" transition="in">
                                      <p:cBhvr>
                                        <p:cTn id="7" dur="500"/>
                                        <p:tgtEl>
                                          <p:spTgt spid="188"/>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87"/>
                                        </p:tgtEl>
                                        <p:attrNameLst>
                                          <p:attrName>style.visibility</p:attrName>
                                        </p:attrNameLst>
                                      </p:cBhvr>
                                      <p:to>
                                        <p:strVal val="visible"/>
                                      </p:to>
                                    </p:set>
                                    <p:animEffect filter="wipe(left)" transition="in">
                                      <p:cBhvr>
                                        <p:cTn id="11" dur="500"/>
                                        <p:tgtEl>
                                          <p:spTgt spid="187"/>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1" presetID="2" grpId="3" fill="hold">
                                  <p:stCondLst>
                                    <p:cond delay="0"/>
                                  </p:stCondLst>
                                  <p:iterate type="el" backwards="0">
                                    <p:tmAbs val="0"/>
                                  </p:iterate>
                                  <p:childTnLst>
                                    <p:set>
                                      <p:cBhvr>
                                        <p:cTn id="15" fill="hold"/>
                                        <p:tgtEl>
                                          <p:spTgt spid="184"/>
                                        </p:tgtEl>
                                        <p:attrNameLst>
                                          <p:attrName>style.visibility</p:attrName>
                                        </p:attrNameLst>
                                      </p:cBhvr>
                                      <p:to>
                                        <p:strVal val="visible"/>
                                      </p:to>
                                    </p:set>
                                    <p:anim calcmode="lin" valueType="num">
                                      <p:cBhvr>
                                        <p:cTn id="16" dur="1822" fill="hold"/>
                                        <p:tgtEl>
                                          <p:spTgt spid="184"/>
                                        </p:tgtEl>
                                        <p:attrNameLst>
                                          <p:attrName>ppt_x</p:attrName>
                                        </p:attrNameLst>
                                      </p:cBhvr>
                                      <p:tavLst>
                                        <p:tav tm="0">
                                          <p:val>
                                            <p:strVal val="#ppt_x"/>
                                          </p:val>
                                        </p:tav>
                                        <p:tav tm="100000">
                                          <p:val>
                                            <p:strVal val="#ppt_x"/>
                                          </p:val>
                                        </p:tav>
                                      </p:tavLst>
                                    </p:anim>
                                    <p:anim calcmode="lin" valueType="num">
                                      <p:cBhvr>
                                        <p:cTn id="17" dur="1822" fill="hold"/>
                                        <p:tgtEl>
                                          <p:spTgt spid="18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7" grpId="2"/>
      <p:bldP build="whole" bldLvl="1" animBg="1" rev="0" advAuto="0" spid="184" grpId="3"/>
      <p:bldP build="whole" bldLvl="1" animBg="1" rev="0" advAuto="0" spid="188"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0" name="Shape 190"/>
          <p:cNvSpPr/>
          <p:nvPr>
            <p:ph type="title"/>
          </p:nvPr>
        </p:nvSpPr>
        <p:spPr>
          <a:prstGeom prst="rect">
            <a:avLst/>
          </a:prstGeom>
        </p:spPr>
        <p:txBody>
          <a:bodyPr/>
          <a:lstStyle/>
          <a:p>
            <a:pPr lvl="0">
              <a:defRPr sz="1800">
                <a:uFillTx/>
              </a:defRPr>
            </a:pPr>
            <a:r>
              <a:rPr sz="1200">
                <a:uFill>
                  <a:solidFill/>
                </a:uFill>
              </a:rPr>
              <a:t>Concept</a:t>
            </a:r>
          </a:p>
        </p:txBody>
      </p:sp>
      <p:pic>
        <p:nvPicPr>
          <p:cNvPr id="191" name="PALG-CH5-235-CS_A.jpg"/>
          <p:cNvPicPr/>
          <p:nvPr/>
        </p:nvPicPr>
        <p:blipFill>
          <a:blip r:embed="rId2">
            <a:extLst/>
          </a:blip>
          <a:stretch>
            <a:fillRect/>
          </a:stretch>
        </p:blipFill>
        <p:spPr>
          <a:xfrm>
            <a:off x="438150" y="1495425"/>
            <a:ext cx="8239125" cy="2487613"/>
          </a:xfrm>
          <a:prstGeom prst="rect">
            <a:avLst/>
          </a:prstGeom>
          <a:ln w="12700">
            <a:miter lim="400000"/>
          </a:ln>
        </p:spPr>
      </p:pic>
    </p:spTree>
  </p:cSld>
  <p:clrMapOvr>
    <a:masterClrMapping/>
  </p:clrMapOvr>
  <p:transition spd="fast" advClick="1">
    <p:wipe dir="r"/>
  </p:transition>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3" name="Shape 193"/>
          <p:cNvSpPr/>
          <p:nvPr>
            <p:ph type="title"/>
          </p:nvPr>
        </p:nvSpPr>
        <p:spPr>
          <a:prstGeom prst="rect">
            <a:avLst/>
          </a:prstGeom>
        </p:spPr>
        <p:txBody>
          <a:bodyPr/>
          <a:lstStyle/>
          <a:p>
            <a:pPr lvl="0">
              <a:defRPr sz="1800">
                <a:uFillTx/>
              </a:defRPr>
            </a:pPr>
            <a:r>
              <a:rPr sz="1200">
                <a:uFill>
                  <a:solidFill/>
                </a:uFill>
              </a:rPr>
              <a:t>Example 2</a:t>
            </a:r>
          </a:p>
        </p:txBody>
      </p:sp>
      <p:sp>
        <p:nvSpPr>
          <p:cNvPr id="194" name="Shape 194"/>
          <p:cNvSpPr/>
          <p:nvPr/>
        </p:nvSpPr>
        <p:spPr>
          <a:xfrm>
            <a:off x="4467225" y="771525"/>
            <a:ext cx="3708400" cy="385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100"/>
              </a:spcBef>
              <a:buClr>
                <a:srgbClr val="F2362F"/>
              </a:buClr>
              <a:buFont typeface="Arial"/>
              <a:defRPr b="1" sz="2000">
                <a:solidFill>
                  <a:srgbClr val="F2362F"/>
                </a:solidFill>
                <a:uFill>
                  <a:solidFill>
                    <a:srgbClr val="F2362F"/>
                  </a:solidFill>
                </a:uFill>
              </a:defRPr>
            </a:lvl1pPr>
          </a:lstStyle>
          <a:p>
            <a:pPr lvl="0">
              <a:defRPr b="0" sz="1800">
                <a:solidFill>
                  <a:srgbClr val="000000"/>
                </a:solidFill>
                <a:uFillTx/>
              </a:defRPr>
            </a:pPr>
            <a:r>
              <a:rPr b="1" sz="2000">
                <a:solidFill>
                  <a:srgbClr val="F2362F"/>
                </a:solidFill>
                <a:uFill>
                  <a:solidFill>
                    <a:srgbClr val="F2362F"/>
                  </a:solidFill>
                </a:uFill>
              </a:rPr>
              <a:t>Write an Inequality</a:t>
            </a:r>
          </a:p>
        </p:txBody>
      </p:sp>
      <p:sp>
        <p:nvSpPr>
          <p:cNvPr id="195" name="Shape 195"/>
          <p:cNvSpPr/>
          <p:nvPr/>
        </p:nvSpPr>
        <p:spPr>
          <a:xfrm>
            <a:off x="876300" y="1503362"/>
            <a:ext cx="7975600" cy="14103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nSpc>
                <a:spcPct val="90000"/>
              </a:lnSpc>
              <a:spcBef>
                <a:spcPts val="500"/>
              </a:spcBef>
              <a:buClr>
                <a:srgbClr val="E9332C"/>
              </a:buClr>
              <a:buFont typeface="Arial"/>
              <a:defRPr>
                <a:uFillTx/>
              </a:defRPr>
            </a:pPr>
            <a:r>
              <a:rPr b="1" sz="2400">
                <a:solidFill>
                  <a:srgbClr val="E9332C"/>
                </a:solidFill>
                <a:uFill>
                  <a:solidFill>
                    <a:srgbClr val="E9332C"/>
                  </a:solidFill>
                </a:uFill>
              </a:rPr>
              <a:t>ENVIRONMENT</a:t>
            </a:r>
            <a:r>
              <a:rPr sz="2400">
                <a:uFill>
                  <a:solidFill/>
                </a:uFill>
              </a:rPr>
              <a:t>  </a:t>
            </a:r>
            <a:r>
              <a:rPr b="1" sz="2400">
                <a:solidFill>
                  <a:srgbClr val="0068AD"/>
                </a:solidFill>
                <a:uFill>
                  <a:solidFill>
                    <a:srgbClr val="0068AD"/>
                  </a:solidFill>
                </a:uFill>
              </a:rPr>
              <a:t>To meet a certain air quality standard, an automobile must have a fuel efficiency of at least 27.5 miles per gallon. Write an inequality to describe this situation.</a:t>
            </a:r>
          </a:p>
        </p:txBody>
      </p:sp>
      <p:sp>
        <p:nvSpPr>
          <p:cNvPr id="196" name="Shape 196"/>
          <p:cNvSpPr/>
          <p:nvPr/>
        </p:nvSpPr>
        <p:spPr>
          <a:xfrm>
            <a:off x="533400" y="5638800"/>
            <a:ext cx="8242300"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1753552" indent="-1368425">
              <a:lnSpc>
                <a:spcPct val="90000"/>
              </a:lnSpc>
              <a:spcBef>
                <a:spcPts val="500"/>
              </a:spcBef>
              <a:buClr>
                <a:srgbClr val="FFFFFF"/>
              </a:buClr>
              <a:buFont typeface="Arial"/>
              <a:tabLst>
                <a:tab pos="1981200" algn="l"/>
                <a:tab pos="2781300" algn="l"/>
              </a:tabLst>
              <a:defRPr>
                <a:uFillTx/>
              </a:defRPr>
            </a:pPr>
            <a:r>
              <a:rPr b="1" sz="2400">
                <a:solidFill>
                  <a:srgbClr val="0068AD"/>
                </a:solidFill>
                <a:uFill>
                  <a:solidFill>
                    <a:srgbClr val="0068AD"/>
                  </a:solidFill>
                </a:uFill>
              </a:rPr>
              <a:t>Answer:</a:t>
            </a:r>
            <a:r>
              <a:rPr sz="2400">
                <a:solidFill>
                  <a:srgbClr val="E9332C"/>
                </a:solidFill>
                <a:uFill>
                  <a:solidFill>
                    <a:srgbClr val="E9332C"/>
                  </a:solidFill>
                </a:uFill>
              </a:rPr>
              <a:t> 	The inequality is </a:t>
            </a:r>
            <a:r>
              <a:rPr i="1" sz="2400">
                <a:solidFill>
                  <a:srgbClr val="E9332C"/>
                </a:solidFill>
                <a:uFill>
                  <a:solidFill>
                    <a:srgbClr val="E9332C"/>
                  </a:solidFill>
                </a:uFill>
              </a:rPr>
              <a:t>f</a:t>
            </a:r>
            <a:r>
              <a:rPr sz="2400">
                <a:solidFill>
                  <a:srgbClr val="E9332C"/>
                </a:solidFill>
                <a:uFill>
                  <a:solidFill>
                    <a:srgbClr val="E9332C"/>
                  </a:solidFill>
                </a:uFill>
              </a:rPr>
              <a:t> ≥ 27.5.</a:t>
            </a:r>
          </a:p>
        </p:txBody>
      </p:sp>
      <p:pic>
        <p:nvPicPr>
          <p:cNvPr id="197" name="PALG05-05-03-Ex2.png"/>
          <p:cNvPicPr/>
          <p:nvPr/>
        </p:nvPicPr>
        <p:blipFill>
          <a:blip r:embed="rId2">
            <a:extLst/>
          </a:blip>
          <a:stretch>
            <a:fillRect/>
          </a:stretch>
        </p:blipFill>
        <p:spPr>
          <a:xfrm>
            <a:off x="1225550" y="3200400"/>
            <a:ext cx="6667500" cy="2144713"/>
          </a:xfrm>
          <a:prstGeom prst="rect">
            <a:avLst/>
          </a:prstGeom>
          <a:ln w="12700">
            <a:miter lim="400000"/>
          </a:ln>
        </p:spPr>
      </p:pic>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95">
                                            <p:bg/>
                                          </p:spTgt>
                                        </p:tgtEl>
                                        <p:attrNameLst>
                                          <p:attrName>style.visibility</p:attrName>
                                        </p:attrNameLst>
                                      </p:cBhvr>
                                      <p:to>
                                        <p:strVal val="visible"/>
                                      </p:to>
                                    </p:set>
                                    <p:animEffect filter="wipe(left)" transition="in">
                                      <p:cBhvr>
                                        <p:cTn id="7" dur="500"/>
                                        <p:tgtEl>
                                          <p:spTgt spid="195">
                                            <p:bg/>
                                          </p:spTgt>
                                        </p:tgtEl>
                                      </p:cBhvr>
                                    </p:animEffect>
                                  </p:childTnLst>
                                </p:cTn>
                              </p:par>
                              <p:par>
                                <p:cTn id="8" presetClass="entr" presetSubtype="8" presetID="22" grpId="1" fill="hold">
                                  <p:stCondLst>
                                    <p:cond delay="0"/>
                                  </p:stCondLst>
                                  <p:iterate type="el" backwards="0">
                                    <p:tmAbs val="0"/>
                                  </p:iterate>
                                  <p:childTnLst>
                                    <p:set>
                                      <p:cBhvr>
                                        <p:cTn id="9" fill="hold"/>
                                        <p:tgtEl>
                                          <p:spTgt spid="195">
                                            <p:txEl>
                                              <p:pRg st="0" end="0"/>
                                            </p:txEl>
                                          </p:spTgt>
                                        </p:tgtEl>
                                        <p:attrNameLst>
                                          <p:attrName>style.visibility</p:attrName>
                                        </p:attrNameLst>
                                      </p:cBhvr>
                                      <p:to>
                                        <p:strVal val="visible"/>
                                      </p:to>
                                    </p:set>
                                    <p:animEffect filter="wipe(left)" transition="in">
                                      <p:cBhvr>
                                        <p:cTn id="10" dur="500"/>
                                        <p:tgtEl>
                                          <p:spTgt spid="19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2" fill="hold">
                                  <p:stCondLst>
                                    <p:cond delay="0"/>
                                  </p:stCondLst>
                                  <p:iterate type="el" backwards="0">
                                    <p:tmAbs val="0"/>
                                  </p:iterate>
                                  <p:childTnLst>
                                    <p:set>
                                      <p:cBhvr>
                                        <p:cTn id="14" fill="hold"/>
                                        <p:tgtEl>
                                          <p:spTgt spid="197"/>
                                        </p:tgtEl>
                                        <p:attrNameLst>
                                          <p:attrName>style.visibility</p:attrName>
                                        </p:attrNameLst>
                                      </p:cBhvr>
                                      <p:to>
                                        <p:strVal val="visible"/>
                                      </p:to>
                                    </p:set>
                                    <p:animEffect filter="wipe(left)" transition="in">
                                      <p:cBhvr>
                                        <p:cTn id="15" dur="500"/>
                                        <p:tgtEl>
                                          <p:spTgt spid="197"/>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2" grpId="3" fill="hold">
                                  <p:stCondLst>
                                    <p:cond delay="0"/>
                                  </p:stCondLst>
                                  <p:iterate type="el" backwards="0">
                                    <p:tmAbs val="0"/>
                                  </p:iterate>
                                  <p:childTnLst>
                                    <p:set>
                                      <p:cBhvr>
                                        <p:cTn id="19" fill="hold"/>
                                        <p:tgtEl>
                                          <p:spTgt spid="196">
                                            <p:bg/>
                                          </p:spTgt>
                                        </p:tgtEl>
                                        <p:attrNameLst>
                                          <p:attrName>style.visibility</p:attrName>
                                        </p:attrNameLst>
                                      </p:cBhvr>
                                      <p:to>
                                        <p:strVal val="visible"/>
                                      </p:to>
                                    </p:set>
                                    <p:animEffect filter="wipe(left)" transition="in">
                                      <p:cBhvr>
                                        <p:cTn id="20" dur="500"/>
                                        <p:tgtEl>
                                          <p:spTgt spid="196">
                                            <p:bg/>
                                          </p:spTgt>
                                        </p:tgtEl>
                                      </p:cBhvr>
                                    </p:animEffect>
                                  </p:childTnLst>
                                </p:cTn>
                              </p:par>
                              <p:par>
                                <p:cTn id="21" presetClass="entr" presetSubtype="8" presetID="22" grpId="3" fill="hold">
                                  <p:stCondLst>
                                    <p:cond delay="0"/>
                                  </p:stCondLst>
                                  <p:iterate type="el" backwards="0">
                                    <p:tmAbs val="0"/>
                                  </p:iterate>
                                  <p:childTnLst>
                                    <p:set>
                                      <p:cBhvr>
                                        <p:cTn id="22" fill="hold"/>
                                        <p:tgtEl>
                                          <p:spTgt spid="196">
                                            <p:txEl>
                                              <p:pRg st="0" end="0"/>
                                            </p:txEl>
                                          </p:spTgt>
                                        </p:tgtEl>
                                        <p:attrNameLst>
                                          <p:attrName>style.visibility</p:attrName>
                                        </p:attrNameLst>
                                      </p:cBhvr>
                                      <p:to>
                                        <p:strVal val="visible"/>
                                      </p:to>
                                    </p:set>
                                    <p:animEffect filter="wipe(left)" transition="in">
                                      <p:cBhvr>
                                        <p:cTn id="23" dur="500"/>
                                        <p:tgtEl>
                                          <p:spTgt spid="196">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6" grpId="3"/>
      <p:bldP build="whole" bldLvl="1" animBg="1" rev="0" advAuto="0" spid="197" grpId="2"/>
      <p:bldP build="p" bldLvl="5" animBg="1" rev="0" advAuto="0" spid="195"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9" name="Shape 199"/>
          <p:cNvSpPr/>
          <p:nvPr>
            <p:ph type="title"/>
          </p:nvPr>
        </p:nvSpPr>
        <p:spPr>
          <a:prstGeom prst="rect">
            <a:avLst/>
          </a:prstGeom>
        </p:spPr>
        <p:txBody>
          <a:bodyPr/>
          <a:lstStyle/>
          <a:p>
            <a:pPr lvl="0">
              <a:defRPr sz="1800">
                <a:uFillTx/>
              </a:defRPr>
            </a:pPr>
            <a:r>
              <a:rPr sz="1200">
                <a:uFill>
                  <a:solidFill/>
                </a:uFill>
              </a:rPr>
              <a:t>Example 2 CYP</a:t>
            </a:r>
          </a:p>
        </p:txBody>
      </p:sp>
      <p:sp>
        <p:nvSpPr>
          <p:cNvPr id="200" name="Shape 200"/>
          <p:cNvSpPr/>
          <p:nvPr/>
        </p:nvSpPr>
        <p:spPr>
          <a:xfrm>
            <a:off x="914400" y="4629150"/>
            <a:ext cx="457201" cy="4572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57150">
            <a:solidFill>
              <a:srgbClr val="F2362F"/>
            </a:solidFill>
            <a:round/>
          </a:ln>
        </p:spPr>
        <p:txBody>
          <a:bodyPr lIns="0" tIns="0" rIns="0" bIns="0" anchor="ctr"/>
          <a:lstStyle/>
          <a:p>
            <a:pPr lvl="0"/>
          </a:p>
        </p:txBody>
      </p:sp>
      <p:pic>
        <p:nvPicPr>
          <p:cNvPr id="201" name="Check Progress.png"/>
          <p:cNvPicPr/>
          <p:nvPr/>
        </p:nvPicPr>
        <p:blipFill>
          <a:blip r:embed="rId2">
            <a:extLst/>
          </a:blip>
          <a:stretch>
            <a:fillRect/>
          </a:stretch>
        </p:blipFill>
        <p:spPr>
          <a:xfrm>
            <a:off x="4419600" y="712787"/>
            <a:ext cx="2846388" cy="511176"/>
          </a:xfrm>
          <a:prstGeom prst="rect">
            <a:avLst/>
          </a:prstGeom>
          <a:ln w="12700">
            <a:miter lim="400000"/>
          </a:ln>
        </p:spPr>
      </p:pic>
      <p:pic>
        <p:nvPicPr>
          <p:cNvPr id="202" name="CheckPointICON.jpg"/>
          <p:cNvPicPr/>
          <p:nvPr/>
        </p:nvPicPr>
        <p:blipFill>
          <a:blip r:embed="rId3">
            <a:extLst/>
          </a:blip>
          <a:stretch>
            <a:fillRect/>
          </a:stretch>
        </p:blipFill>
        <p:spPr>
          <a:xfrm>
            <a:off x="7467600" y="747712"/>
            <a:ext cx="1222375" cy="376239"/>
          </a:xfrm>
          <a:prstGeom prst="rect">
            <a:avLst/>
          </a:prstGeom>
          <a:ln w="12700">
            <a:miter lim="400000"/>
          </a:ln>
        </p:spPr>
      </p:pic>
      <p:sp>
        <p:nvSpPr>
          <p:cNvPr id="203" name="Shape 203"/>
          <p:cNvSpPr/>
          <p:nvPr/>
        </p:nvSpPr>
        <p:spPr>
          <a:xfrm>
            <a:off x="914400" y="2794000"/>
            <a:ext cx="2806700" cy="2298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a:t>
            </a:r>
            <a:r>
              <a:rPr b="1" i="1" sz="2400">
                <a:uFill>
                  <a:solidFill/>
                </a:uFill>
              </a:rPr>
              <a:t>s</a:t>
            </a:r>
            <a:r>
              <a:rPr b="1" sz="2400">
                <a:uFill>
                  <a:solidFill/>
                </a:uFill>
              </a:rPr>
              <a:t> &lt; 2</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a:t>
            </a:r>
            <a:r>
              <a:rPr b="1" i="1" sz="2400">
                <a:uFill>
                  <a:solidFill/>
                </a:uFill>
              </a:rPr>
              <a:t>s</a:t>
            </a:r>
            <a:r>
              <a:rPr b="1" sz="2400">
                <a:uFill>
                  <a:solidFill/>
                </a:uFill>
              </a:rPr>
              <a:t> &gt; 2</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a:t>
            </a:r>
            <a:r>
              <a:rPr b="1" i="1" sz="2400">
                <a:uFill>
                  <a:solidFill/>
                </a:uFill>
              </a:rPr>
              <a:t>s</a:t>
            </a:r>
            <a:r>
              <a:rPr b="1" sz="2400">
                <a:uFill>
                  <a:solidFill/>
                </a:uFill>
              </a:rPr>
              <a:t> ≤ 2</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a:t>
            </a:r>
            <a:r>
              <a:rPr b="1" i="1" sz="2400">
                <a:uFill>
                  <a:solidFill/>
                </a:uFill>
              </a:rPr>
              <a:t>s</a:t>
            </a:r>
            <a:r>
              <a:rPr b="1" sz="2400">
                <a:uFill>
                  <a:solidFill/>
                </a:uFill>
              </a:rPr>
              <a:t> ≥ 2</a:t>
            </a:r>
          </a:p>
        </p:txBody>
      </p:sp>
      <p:sp>
        <p:nvSpPr>
          <p:cNvPr id="204" name="Shape 204"/>
          <p:cNvSpPr/>
          <p:nvPr/>
        </p:nvSpPr>
        <p:spPr>
          <a:xfrm>
            <a:off x="533400" y="1504950"/>
            <a:ext cx="8318500" cy="10922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3540">
              <a:lnSpc>
                <a:spcPct val="90000"/>
              </a:lnSpc>
              <a:buClr>
                <a:srgbClr val="E9332C"/>
              </a:buClr>
              <a:buFont typeface="Arial"/>
              <a:defRPr>
                <a:uFillTx/>
              </a:defRPr>
            </a:pPr>
            <a:r>
              <a:rPr b="1" sz="2400">
                <a:solidFill>
                  <a:srgbClr val="E9332C"/>
                </a:solidFill>
                <a:uFill>
                  <a:solidFill>
                    <a:srgbClr val="E9332C"/>
                  </a:solidFill>
                </a:uFill>
              </a:rPr>
              <a:t>CAFETERIA</a:t>
            </a:r>
            <a:r>
              <a:rPr b="1" sz="2400">
                <a:solidFill>
                  <a:srgbClr val="0068AD"/>
                </a:solidFill>
                <a:uFill>
                  <a:solidFill>
                    <a:srgbClr val="0068AD"/>
                  </a:solidFill>
                </a:uFill>
              </a:rPr>
              <a:t>  The school cafeteria allows each student no more than 2 servings of dessert during lunch. Write an inequality to describe this situation.</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01"/>
                                        </p:tgtEl>
                                        <p:attrNameLst>
                                          <p:attrName>style.visibility</p:attrName>
                                        </p:attrNameLst>
                                      </p:cBhvr>
                                      <p:to>
                                        <p:strVal val="visible"/>
                                      </p:to>
                                    </p:set>
                                    <p:animEffect filter="wipe(left)" transition="in">
                                      <p:cBhvr>
                                        <p:cTn id="7" dur="500"/>
                                        <p:tgtEl>
                                          <p:spTgt spid="201"/>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202"/>
                                        </p:tgtEl>
                                        <p:attrNameLst>
                                          <p:attrName>style.visibility</p:attrName>
                                        </p:attrNameLst>
                                      </p:cBhvr>
                                      <p:to>
                                        <p:strVal val="visible"/>
                                      </p:to>
                                    </p:set>
                                    <p:animEffect filter="fade" transition="in">
                                      <p:cBhvr>
                                        <p:cTn id="11" dur="500"/>
                                        <p:tgtEl>
                                          <p:spTgt spid="202"/>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204"/>
                                        </p:tgtEl>
                                        <p:attrNameLst>
                                          <p:attrName>style.visibility</p:attrName>
                                        </p:attrNameLst>
                                      </p:cBhvr>
                                      <p:to>
                                        <p:strVal val="visible"/>
                                      </p:to>
                                    </p:set>
                                    <p:animEffect filter="wipe(left)" transition="in">
                                      <p:cBhvr>
                                        <p:cTn id="15" dur="500"/>
                                        <p:tgtEl>
                                          <p:spTgt spid="204"/>
                                        </p:tgtEl>
                                      </p:cBhvr>
                                    </p:animEffect>
                                  </p:childTnLst>
                                </p:cTn>
                              </p:par>
                            </p:childTnLst>
                          </p:cTn>
                        </p:par>
                        <p:par>
                          <p:cTn id="16" fill="hold">
                            <p:stCondLst>
                              <p:cond delay="1500"/>
                            </p:stCondLst>
                            <p:childTnLst>
                              <p:par>
                                <p:cTn id="17" nodeType="afterEffect" presetClass="entr" presetSubtype="8" presetID="22" grpId="4" fill="hold">
                                  <p:stCondLst>
                                    <p:cond delay="0"/>
                                  </p:stCondLst>
                                  <p:iterate type="el" backwards="0">
                                    <p:tmAbs val="0"/>
                                  </p:iterate>
                                  <p:childTnLst>
                                    <p:set>
                                      <p:cBhvr>
                                        <p:cTn id="18" fill="hold"/>
                                        <p:tgtEl>
                                          <p:spTgt spid="203"/>
                                        </p:tgtEl>
                                        <p:attrNameLst>
                                          <p:attrName>style.visibility</p:attrName>
                                        </p:attrNameLst>
                                      </p:cBhvr>
                                      <p:to>
                                        <p:strVal val="visible"/>
                                      </p:to>
                                    </p:set>
                                    <p:animEffect filter="wipe(left)" transition="in">
                                      <p:cBhvr>
                                        <p:cTn id="19" dur="500"/>
                                        <p:tgtEl>
                                          <p:spTgt spid="203"/>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1" presetID="2" grpId="5" fill="hold">
                                  <p:stCondLst>
                                    <p:cond delay="0"/>
                                  </p:stCondLst>
                                  <p:iterate type="el" backwards="0">
                                    <p:tmAbs val="0"/>
                                  </p:iterate>
                                  <p:childTnLst>
                                    <p:set>
                                      <p:cBhvr>
                                        <p:cTn id="23" fill="hold"/>
                                        <p:tgtEl>
                                          <p:spTgt spid="200"/>
                                        </p:tgtEl>
                                        <p:attrNameLst>
                                          <p:attrName>style.visibility</p:attrName>
                                        </p:attrNameLst>
                                      </p:cBhvr>
                                      <p:to>
                                        <p:strVal val="visible"/>
                                      </p:to>
                                    </p:set>
                                    <p:anim calcmode="lin" valueType="num">
                                      <p:cBhvr>
                                        <p:cTn id="24" dur="1822" fill="hold"/>
                                        <p:tgtEl>
                                          <p:spTgt spid="200"/>
                                        </p:tgtEl>
                                        <p:attrNameLst>
                                          <p:attrName>ppt_x</p:attrName>
                                        </p:attrNameLst>
                                      </p:cBhvr>
                                      <p:tavLst>
                                        <p:tav tm="0">
                                          <p:val>
                                            <p:strVal val="#ppt_x"/>
                                          </p:val>
                                        </p:tav>
                                        <p:tav tm="100000">
                                          <p:val>
                                            <p:strVal val="#ppt_x"/>
                                          </p:val>
                                        </p:tav>
                                      </p:tavLst>
                                    </p:anim>
                                    <p:anim calcmode="lin" valueType="num">
                                      <p:cBhvr>
                                        <p:cTn id="25" dur="1822" fill="hold"/>
                                        <p:tgtEl>
                                          <p:spTgt spid="20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2" grpId="2"/>
      <p:bldP build="whole" bldLvl="1" animBg="1" rev="0" advAuto="0" spid="200" grpId="5"/>
      <p:bldP build="whole" bldLvl="1" animBg="1" rev="0" advAuto="0" spid="203" grpId="4"/>
      <p:bldP build="whole" bldLvl="1" animBg="1" rev="0" advAuto="0" spid="204" grpId="3"/>
      <p:bldP build="whole" bldLvl="1" animBg="1" rev="0" advAuto="0" spid="201" grpId="1"/>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6" name="Shape 206"/>
          <p:cNvSpPr/>
          <p:nvPr>
            <p:ph type="title"/>
          </p:nvPr>
        </p:nvSpPr>
        <p:spPr>
          <a:prstGeom prst="rect">
            <a:avLst/>
          </a:prstGeom>
        </p:spPr>
        <p:txBody>
          <a:bodyPr/>
          <a:lstStyle/>
          <a:p>
            <a:pPr lvl="0">
              <a:defRPr sz="1800">
                <a:uFillTx/>
              </a:defRPr>
            </a:pPr>
            <a:r>
              <a:rPr sz="1200">
                <a:uFill>
                  <a:solidFill/>
                </a:uFill>
              </a:rPr>
              <a:t>Example 3 A</a:t>
            </a:r>
          </a:p>
        </p:txBody>
      </p:sp>
      <p:sp>
        <p:nvSpPr>
          <p:cNvPr id="207" name="Shape 207"/>
          <p:cNvSpPr/>
          <p:nvPr/>
        </p:nvSpPr>
        <p:spPr>
          <a:xfrm>
            <a:off x="2628900" y="771525"/>
            <a:ext cx="5994401" cy="385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100"/>
              </a:spcBef>
              <a:buClr>
                <a:srgbClr val="F2362F"/>
              </a:buClr>
              <a:buFont typeface="Arial"/>
              <a:defRPr b="1" sz="2000">
                <a:solidFill>
                  <a:srgbClr val="F2362F"/>
                </a:solidFill>
                <a:uFill>
                  <a:solidFill>
                    <a:srgbClr val="F2362F"/>
                  </a:solidFill>
                </a:uFill>
              </a:defRPr>
            </a:lvl1pPr>
          </a:lstStyle>
          <a:p>
            <a:pPr lvl="0">
              <a:defRPr b="0" sz="1800">
                <a:solidFill>
                  <a:srgbClr val="000000"/>
                </a:solidFill>
                <a:uFillTx/>
              </a:defRPr>
            </a:pPr>
            <a:r>
              <a:rPr b="1" sz="2000">
                <a:solidFill>
                  <a:srgbClr val="F2362F"/>
                </a:solidFill>
                <a:uFill>
                  <a:solidFill>
                    <a:srgbClr val="F2362F"/>
                  </a:solidFill>
                </a:uFill>
              </a:rPr>
              <a:t>Determine the Truth of an Inequality</a:t>
            </a:r>
          </a:p>
        </p:txBody>
      </p:sp>
      <p:sp>
        <p:nvSpPr>
          <p:cNvPr id="208" name="Shape 208"/>
          <p:cNvSpPr/>
          <p:nvPr/>
        </p:nvSpPr>
        <p:spPr>
          <a:xfrm>
            <a:off x="876300" y="1503362"/>
            <a:ext cx="7721600" cy="1092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nSpc>
                <a:spcPct val="90000"/>
              </a:lnSpc>
              <a:spcBef>
                <a:spcPts val="500"/>
              </a:spcBef>
              <a:buClr>
                <a:srgbClr val="E9332C"/>
              </a:buClr>
              <a:buFont typeface="Arial"/>
              <a:defRPr>
                <a:uFillTx/>
              </a:defRPr>
            </a:pPr>
            <a:r>
              <a:rPr b="1" sz="2400">
                <a:solidFill>
                  <a:srgbClr val="E9332C"/>
                </a:solidFill>
                <a:uFill>
                  <a:solidFill>
                    <a:srgbClr val="E9332C"/>
                  </a:solidFill>
                </a:uFill>
              </a:rPr>
              <a:t>A.</a:t>
            </a:r>
            <a:r>
              <a:rPr sz="2400">
                <a:uFill>
                  <a:solidFill/>
                </a:uFill>
              </a:rPr>
              <a:t> </a:t>
            </a:r>
            <a:r>
              <a:rPr b="1" sz="2400">
                <a:solidFill>
                  <a:srgbClr val="0068AD"/>
                </a:solidFill>
                <a:uFill>
                  <a:solidFill>
                    <a:srgbClr val="0068AD"/>
                  </a:solidFill>
                </a:uFill>
              </a:rPr>
              <a:t>For the given value, state whether the inequality is </a:t>
            </a:r>
            <a:r>
              <a:rPr b="1" i="1" sz="2400">
                <a:solidFill>
                  <a:srgbClr val="0068AD"/>
                </a:solidFill>
                <a:uFill>
                  <a:solidFill>
                    <a:srgbClr val="0068AD"/>
                  </a:solidFill>
                </a:uFill>
              </a:rPr>
              <a:t>true</a:t>
            </a:r>
            <a:r>
              <a:rPr b="1" sz="2400">
                <a:solidFill>
                  <a:srgbClr val="0068AD"/>
                </a:solidFill>
                <a:uFill>
                  <a:solidFill>
                    <a:srgbClr val="0068AD"/>
                  </a:solidFill>
                </a:uFill>
              </a:rPr>
              <a:t> or </a:t>
            </a:r>
            <a:r>
              <a:rPr b="1" i="1" sz="2400">
                <a:solidFill>
                  <a:srgbClr val="0068AD"/>
                </a:solidFill>
                <a:uFill>
                  <a:solidFill>
                    <a:srgbClr val="0068AD"/>
                  </a:solidFill>
                </a:uFill>
              </a:rPr>
              <a:t>false</a:t>
            </a:r>
            <a:r>
              <a:rPr b="1" sz="2400">
                <a:solidFill>
                  <a:srgbClr val="0068AD"/>
                </a:solidFill>
                <a:uFill>
                  <a:solidFill>
                    <a:srgbClr val="0068AD"/>
                  </a:solidFill>
                </a:uFill>
              </a:rPr>
              <a:t>.</a:t>
            </a:r>
            <a:br>
              <a:rPr b="1" sz="2400">
                <a:solidFill>
                  <a:srgbClr val="0068AD"/>
                </a:solidFill>
                <a:uFill>
                  <a:solidFill>
                    <a:srgbClr val="0068AD"/>
                  </a:solidFill>
                </a:uFill>
              </a:rPr>
            </a:br>
            <a:r>
              <a:rPr b="1" i="1" sz="2400">
                <a:solidFill>
                  <a:srgbClr val="0068AD"/>
                </a:solidFill>
                <a:uFill>
                  <a:solidFill>
                    <a:srgbClr val="0068AD"/>
                  </a:solidFill>
                </a:uFill>
              </a:rPr>
              <a:t>s</a:t>
            </a:r>
            <a:r>
              <a:rPr b="1" sz="2400">
                <a:solidFill>
                  <a:srgbClr val="0068AD"/>
                </a:solidFill>
                <a:uFill>
                  <a:solidFill>
                    <a:srgbClr val="0068AD"/>
                  </a:solidFill>
                </a:uFill>
              </a:rPr>
              <a:t> – 9 &lt; 4, </a:t>
            </a:r>
            <a:r>
              <a:rPr b="1" i="1" sz="2400">
                <a:solidFill>
                  <a:srgbClr val="0068AD"/>
                </a:solidFill>
                <a:uFill>
                  <a:solidFill>
                    <a:srgbClr val="0068AD"/>
                  </a:solidFill>
                </a:uFill>
              </a:rPr>
              <a:t>s</a:t>
            </a:r>
            <a:r>
              <a:rPr b="1" sz="2400">
                <a:solidFill>
                  <a:srgbClr val="0068AD"/>
                </a:solidFill>
                <a:uFill>
                  <a:solidFill>
                    <a:srgbClr val="0068AD"/>
                  </a:solidFill>
                </a:uFill>
              </a:rPr>
              <a:t> = 6</a:t>
            </a:r>
          </a:p>
        </p:txBody>
      </p:sp>
      <p:sp>
        <p:nvSpPr>
          <p:cNvPr id="209" name="Shape 209"/>
          <p:cNvSpPr/>
          <p:nvPr/>
        </p:nvSpPr>
        <p:spPr>
          <a:xfrm>
            <a:off x="533400" y="2779712"/>
            <a:ext cx="8089900" cy="4472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983990" indent="-3600450">
              <a:lnSpc>
                <a:spcPct val="90000"/>
              </a:lnSpc>
              <a:spcBef>
                <a:spcPts val="500"/>
              </a:spcBef>
              <a:buClr>
                <a:srgbClr val="000000"/>
              </a:buClr>
              <a:buFont typeface="Arial"/>
              <a:tabLst>
                <a:tab pos="1181100" algn="l"/>
                <a:tab pos="1473200" algn="l"/>
                <a:tab pos="1866900" algn="l"/>
              </a:tabLst>
              <a:defRPr>
                <a:uFillTx/>
              </a:defRPr>
            </a:pPr>
            <a:r>
              <a:rPr i="1" sz="2400">
                <a:uFill>
                  <a:solidFill/>
                </a:uFill>
              </a:rPr>
              <a:t>s</a:t>
            </a:r>
            <a:r>
              <a:rPr sz="2400">
                <a:uFill>
                  <a:solidFill/>
                </a:uFill>
              </a:rPr>
              <a:t> – 9	&lt;	4	Write the inequality.</a:t>
            </a:r>
          </a:p>
        </p:txBody>
      </p:sp>
      <p:sp>
        <p:nvSpPr>
          <p:cNvPr id="210" name="Shape 210"/>
          <p:cNvSpPr/>
          <p:nvPr/>
        </p:nvSpPr>
        <p:spPr>
          <a:xfrm>
            <a:off x="533400" y="4781550"/>
            <a:ext cx="8242300"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1753552" indent="-1368425">
              <a:lnSpc>
                <a:spcPct val="90000"/>
              </a:lnSpc>
              <a:spcBef>
                <a:spcPts val="500"/>
              </a:spcBef>
              <a:buClr>
                <a:srgbClr val="FFFFFF"/>
              </a:buClr>
              <a:buFont typeface="Arial"/>
              <a:tabLst>
                <a:tab pos="1981200" algn="l"/>
                <a:tab pos="2781300" algn="l"/>
              </a:tabLst>
              <a:defRPr>
                <a:uFillTx/>
              </a:defRPr>
            </a:pPr>
            <a:r>
              <a:rPr b="1" sz="2400">
                <a:solidFill>
                  <a:srgbClr val="0068AD"/>
                </a:solidFill>
                <a:uFill>
                  <a:solidFill>
                    <a:srgbClr val="0068AD"/>
                  </a:solidFill>
                </a:uFill>
              </a:rPr>
              <a:t>Answer:</a:t>
            </a:r>
            <a:r>
              <a:rPr sz="2400">
                <a:solidFill>
                  <a:srgbClr val="E9332C"/>
                </a:solidFill>
                <a:uFill>
                  <a:solidFill>
                    <a:srgbClr val="E9332C"/>
                  </a:solidFill>
                </a:uFill>
              </a:rPr>
              <a:t> 	The sentence is true.</a:t>
            </a:r>
          </a:p>
        </p:txBody>
      </p:sp>
      <p:grpSp>
        <p:nvGrpSpPr>
          <p:cNvPr id="213" name="Group 213"/>
          <p:cNvGrpSpPr/>
          <p:nvPr/>
        </p:nvGrpSpPr>
        <p:grpSpPr>
          <a:xfrm>
            <a:off x="533400" y="3340100"/>
            <a:ext cx="8089900" cy="539304"/>
            <a:chOff x="0" y="0"/>
            <a:chExt cx="8089900" cy="539303"/>
          </a:xfrm>
        </p:grpSpPr>
        <p:sp>
          <p:nvSpPr>
            <p:cNvPr id="211" name="Shape 211"/>
            <p:cNvSpPr/>
            <p:nvPr/>
          </p:nvSpPr>
          <p:spPr>
            <a:xfrm>
              <a:off x="0" y="92075"/>
              <a:ext cx="8089900" cy="4472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marL="3983990" indent="-3600450">
                <a:lnSpc>
                  <a:spcPct val="90000"/>
                </a:lnSpc>
                <a:spcBef>
                  <a:spcPts val="500"/>
                </a:spcBef>
                <a:buClr>
                  <a:srgbClr val="E9332C"/>
                </a:buClr>
                <a:buFont typeface="Arial"/>
                <a:defRPr>
                  <a:uFillTx/>
                </a:defRPr>
              </a:pPr>
              <a:r>
                <a:rPr sz="2400">
                  <a:solidFill>
                    <a:srgbClr val="E9332C"/>
                  </a:solidFill>
                  <a:uFill>
                    <a:solidFill>
                      <a:srgbClr val="E9332C"/>
                    </a:solidFill>
                  </a:uFill>
                </a:rPr>
                <a:t>6</a:t>
              </a:r>
              <a:r>
                <a:rPr sz="2400">
                  <a:uFill>
                    <a:solidFill/>
                  </a:uFill>
                </a:rPr>
                <a:t> – 9 &lt; 4	Replace </a:t>
              </a:r>
              <a:r>
                <a:rPr i="1" sz="2400">
                  <a:uFill>
                    <a:solidFill/>
                  </a:uFill>
                </a:rPr>
                <a:t>s</a:t>
              </a:r>
              <a:r>
                <a:rPr sz="2400">
                  <a:uFill>
                    <a:solidFill/>
                  </a:uFill>
                </a:rPr>
                <a:t> with 6.</a:t>
              </a:r>
            </a:p>
          </p:txBody>
        </p:sp>
        <p:sp>
          <p:nvSpPr>
            <p:cNvPr id="212" name="Shape 212"/>
            <p:cNvSpPr/>
            <p:nvPr/>
          </p:nvSpPr>
          <p:spPr>
            <a:xfrm>
              <a:off x="1162050" y="0"/>
              <a:ext cx="368300" cy="2989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90000"/>
                </a:lnSpc>
                <a:spcBef>
                  <a:spcPts val="800"/>
                </a:spcBef>
                <a:buClr>
                  <a:srgbClr val="FFFFFF"/>
                </a:buClr>
                <a:buFont typeface="Arial"/>
                <a:defRPr sz="1400"/>
              </a:lvl1pPr>
            </a:lstStyle>
            <a:p>
              <a:pPr lvl="0">
                <a:defRPr sz="1800">
                  <a:uFillTx/>
                </a:defRPr>
              </a:pPr>
              <a:r>
                <a:rPr sz="1400">
                  <a:uFill>
                    <a:solidFill/>
                  </a:uFill>
                </a:rPr>
                <a:t>?</a:t>
              </a:r>
            </a:p>
          </p:txBody>
        </p:sp>
      </p:grpSp>
      <p:sp>
        <p:nvSpPr>
          <p:cNvPr id="214" name="Shape 214"/>
          <p:cNvSpPr/>
          <p:nvPr/>
        </p:nvSpPr>
        <p:spPr>
          <a:xfrm>
            <a:off x="533400" y="4106862"/>
            <a:ext cx="8089900" cy="4472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3983990" indent="-3600450">
              <a:lnSpc>
                <a:spcPct val="90000"/>
              </a:lnSpc>
              <a:spcBef>
                <a:spcPts val="500"/>
              </a:spcBef>
              <a:buClr>
                <a:srgbClr val="000000"/>
              </a:buClr>
              <a:buFont typeface="Arial"/>
              <a:tabLst>
                <a:tab pos="1181100" algn="l"/>
                <a:tab pos="1473200" algn="l"/>
                <a:tab pos="1866900" algn="l"/>
              </a:tabLst>
              <a:defRPr sz="2400"/>
            </a:lvl1pPr>
          </a:lstStyle>
          <a:p>
            <a:pPr lvl="0">
              <a:defRPr sz="1800">
                <a:uFillTx/>
              </a:defRPr>
            </a:pPr>
            <a:r>
              <a:rPr sz="2400">
                <a:uFill>
                  <a:solidFill/>
                </a:uFill>
              </a:rPr>
              <a:t>    –3	&lt;	4	Simplify.</a:t>
            </a:r>
          </a:p>
        </p:txBody>
      </p:sp>
      <p:pic>
        <p:nvPicPr>
          <p:cNvPr id="215" name="check.jpg"/>
          <p:cNvPicPr/>
          <p:nvPr/>
        </p:nvPicPr>
        <p:blipFill>
          <a:blip r:embed="rId2">
            <a:extLst/>
          </a:blip>
          <a:stretch>
            <a:fillRect/>
          </a:stretch>
        </p:blipFill>
        <p:spPr>
          <a:xfrm>
            <a:off x="2335212" y="4103687"/>
            <a:ext cx="342901" cy="325438"/>
          </a:xfrm>
          <a:prstGeom prst="rect">
            <a:avLst/>
          </a:prstGeom>
          <a:ln w="12700">
            <a:miter lim="400000"/>
          </a:ln>
        </p:spPr>
      </p:pic>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08">
                                            <p:bg/>
                                          </p:spTgt>
                                        </p:tgtEl>
                                        <p:attrNameLst>
                                          <p:attrName>style.visibility</p:attrName>
                                        </p:attrNameLst>
                                      </p:cBhvr>
                                      <p:to>
                                        <p:strVal val="visible"/>
                                      </p:to>
                                    </p:set>
                                    <p:animEffect filter="wipe(left)" transition="in">
                                      <p:cBhvr>
                                        <p:cTn id="7" dur="500"/>
                                        <p:tgtEl>
                                          <p:spTgt spid="208">
                                            <p:bg/>
                                          </p:spTgt>
                                        </p:tgtEl>
                                      </p:cBhvr>
                                    </p:animEffect>
                                  </p:childTnLst>
                                </p:cTn>
                              </p:par>
                              <p:par>
                                <p:cTn id="8" presetClass="entr" presetSubtype="8" presetID="22" grpId="1" fill="hold">
                                  <p:stCondLst>
                                    <p:cond delay="0"/>
                                  </p:stCondLst>
                                  <p:iterate type="el" backwards="0">
                                    <p:tmAbs val="0"/>
                                  </p:iterate>
                                  <p:childTnLst>
                                    <p:set>
                                      <p:cBhvr>
                                        <p:cTn id="9" fill="hold"/>
                                        <p:tgtEl>
                                          <p:spTgt spid="208">
                                            <p:txEl>
                                              <p:pRg st="0" end="0"/>
                                            </p:txEl>
                                          </p:spTgt>
                                        </p:tgtEl>
                                        <p:attrNameLst>
                                          <p:attrName>style.visibility</p:attrName>
                                        </p:attrNameLst>
                                      </p:cBhvr>
                                      <p:to>
                                        <p:strVal val="visible"/>
                                      </p:to>
                                    </p:set>
                                    <p:animEffect filter="wipe(left)" transition="in">
                                      <p:cBhvr>
                                        <p:cTn id="10" dur="500"/>
                                        <p:tgtEl>
                                          <p:spTgt spid="20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2" fill="hold">
                                  <p:stCondLst>
                                    <p:cond delay="0"/>
                                  </p:stCondLst>
                                  <p:iterate type="el" backwards="0">
                                    <p:tmAbs val="0"/>
                                  </p:iterate>
                                  <p:childTnLst>
                                    <p:set>
                                      <p:cBhvr>
                                        <p:cTn id="14" fill="hold"/>
                                        <p:tgtEl>
                                          <p:spTgt spid="209">
                                            <p:bg/>
                                          </p:spTgt>
                                        </p:tgtEl>
                                        <p:attrNameLst>
                                          <p:attrName>style.visibility</p:attrName>
                                        </p:attrNameLst>
                                      </p:cBhvr>
                                      <p:to>
                                        <p:strVal val="visible"/>
                                      </p:to>
                                    </p:set>
                                    <p:animEffect filter="wipe(left)" transition="in">
                                      <p:cBhvr>
                                        <p:cTn id="15" dur="500"/>
                                        <p:tgtEl>
                                          <p:spTgt spid="209">
                                            <p:bg/>
                                          </p:spTgt>
                                        </p:tgtEl>
                                      </p:cBhvr>
                                    </p:animEffect>
                                  </p:childTnLst>
                                </p:cTn>
                              </p:par>
                              <p:par>
                                <p:cTn id="16" presetClass="entr" presetSubtype="8" presetID="22" grpId="2" fill="hold">
                                  <p:stCondLst>
                                    <p:cond delay="0"/>
                                  </p:stCondLst>
                                  <p:iterate type="el" backwards="0">
                                    <p:tmAbs val="0"/>
                                  </p:iterate>
                                  <p:childTnLst>
                                    <p:set>
                                      <p:cBhvr>
                                        <p:cTn id="17" fill="hold"/>
                                        <p:tgtEl>
                                          <p:spTgt spid="209">
                                            <p:txEl>
                                              <p:pRg st="0" end="0"/>
                                            </p:txEl>
                                          </p:spTgt>
                                        </p:tgtEl>
                                        <p:attrNameLst>
                                          <p:attrName>style.visibility</p:attrName>
                                        </p:attrNameLst>
                                      </p:cBhvr>
                                      <p:to>
                                        <p:strVal val="visible"/>
                                      </p:to>
                                    </p:set>
                                    <p:animEffect filter="wipe(left)" transition="in">
                                      <p:cBhvr>
                                        <p:cTn id="18" dur="500"/>
                                        <p:tgtEl>
                                          <p:spTgt spid="20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8" presetID="22" grpId="3" fill="hold">
                                  <p:stCondLst>
                                    <p:cond delay="0"/>
                                  </p:stCondLst>
                                  <p:iterate type="el" backwards="0">
                                    <p:tmAbs val="0"/>
                                  </p:iterate>
                                  <p:childTnLst>
                                    <p:set>
                                      <p:cBhvr>
                                        <p:cTn id="22" fill="hold"/>
                                        <p:tgtEl>
                                          <p:spTgt spid="213"/>
                                        </p:tgtEl>
                                        <p:attrNameLst>
                                          <p:attrName>style.visibility</p:attrName>
                                        </p:attrNameLst>
                                      </p:cBhvr>
                                      <p:to>
                                        <p:strVal val="visible"/>
                                      </p:to>
                                    </p:set>
                                    <p:animEffect filter="wipe(left)" transition="in">
                                      <p:cBhvr>
                                        <p:cTn id="23" dur="500"/>
                                        <p:tgtEl>
                                          <p:spTgt spid="213"/>
                                        </p:tgtEl>
                                      </p:cBhvr>
                                    </p:animEffec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8" presetID="22" grpId="4" fill="hold">
                                  <p:stCondLst>
                                    <p:cond delay="0"/>
                                  </p:stCondLst>
                                  <p:iterate type="el" backwards="0">
                                    <p:tmAbs val="0"/>
                                  </p:iterate>
                                  <p:childTnLst>
                                    <p:set>
                                      <p:cBhvr>
                                        <p:cTn id="27" fill="hold"/>
                                        <p:tgtEl>
                                          <p:spTgt spid="214">
                                            <p:bg/>
                                          </p:spTgt>
                                        </p:tgtEl>
                                        <p:attrNameLst>
                                          <p:attrName>style.visibility</p:attrName>
                                        </p:attrNameLst>
                                      </p:cBhvr>
                                      <p:to>
                                        <p:strVal val="visible"/>
                                      </p:to>
                                    </p:set>
                                    <p:animEffect filter="wipe(left)" transition="in">
                                      <p:cBhvr>
                                        <p:cTn id="28" dur="500"/>
                                        <p:tgtEl>
                                          <p:spTgt spid="214">
                                            <p:bg/>
                                          </p:spTgt>
                                        </p:tgtEl>
                                      </p:cBhvr>
                                    </p:animEffect>
                                  </p:childTnLst>
                                </p:cTn>
                              </p:par>
                              <p:par>
                                <p:cTn id="29" presetClass="entr" presetSubtype="8" presetID="22" grpId="4" fill="hold">
                                  <p:stCondLst>
                                    <p:cond delay="0"/>
                                  </p:stCondLst>
                                  <p:iterate type="el" backwards="0">
                                    <p:tmAbs val="0"/>
                                  </p:iterate>
                                  <p:childTnLst>
                                    <p:set>
                                      <p:cBhvr>
                                        <p:cTn id="30" fill="hold"/>
                                        <p:tgtEl>
                                          <p:spTgt spid="214">
                                            <p:txEl>
                                              <p:pRg st="0" end="0"/>
                                            </p:txEl>
                                          </p:spTgt>
                                        </p:tgtEl>
                                        <p:attrNameLst>
                                          <p:attrName>style.visibility</p:attrName>
                                        </p:attrNameLst>
                                      </p:cBhvr>
                                      <p:to>
                                        <p:strVal val="visible"/>
                                      </p:to>
                                    </p:set>
                                    <p:animEffect filter="wipe(left)" transition="in">
                                      <p:cBhvr>
                                        <p:cTn id="31" dur="500"/>
                                        <p:tgtEl>
                                          <p:spTgt spid="214">
                                            <p:txEl>
                                              <p:pRg st="0" end="0"/>
                                            </p:txEl>
                                          </p:spTgt>
                                        </p:tgtEl>
                                      </p:cBhvr>
                                    </p:animEffect>
                                  </p:childTnLst>
                                </p:cTn>
                              </p:par>
                            </p:childTnLst>
                          </p:cTn>
                        </p:par>
                        <p:par>
                          <p:cTn id="32" fill="hold">
                            <p:stCondLst>
                              <p:cond delay="500"/>
                            </p:stCondLst>
                            <p:childTnLst>
                              <p:par>
                                <p:cTn id="33" nodeType="afterEffect" presetClass="entr" presetSubtype="0" presetID="10" grpId="5" fill="hold">
                                  <p:stCondLst>
                                    <p:cond delay="0"/>
                                  </p:stCondLst>
                                  <p:iterate type="el" backwards="0">
                                    <p:tmAbs val="0"/>
                                  </p:iterate>
                                  <p:childTnLst>
                                    <p:set>
                                      <p:cBhvr>
                                        <p:cTn id="34" fill="hold"/>
                                        <p:tgtEl>
                                          <p:spTgt spid="215"/>
                                        </p:tgtEl>
                                        <p:attrNameLst>
                                          <p:attrName>style.visibility</p:attrName>
                                        </p:attrNameLst>
                                      </p:cBhvr>
                                      <p:to>
                                        <p:strVal val="visible"/>
                                      </p:to>
                                    </p:set>
                                    <p:animEffect filter="fade" transition="in">
                                      <p:cBhvr>
                                        <p:cTn id="35" dur="500"/>
                                        <p:tgtEl>
                                          <p:spTgt spid="215"/>
                                        </p:tgtEl>
                                      </p:cBhvr>
                                    </p:animEffect>
                                  </p:childTnLst>
                                </p:cTn>
                              </p:par>
                            </p:childTnLst>
                          </p:cTn>
                        </p:par>
                      </p:childTnLst>
                    </p:cTn>
                  </p:par>
                  <p:par>
                    <p:cTn id="36" fill="hold">
                      <p:stCondLst>
                        <p:cond delay="indefinite"/>
                      </p:stCondLst>
                      <p:childTnLst>
                        <p:par>
                          <p:cTn id="37" fill="hold">
                            <p:stCondLst>
                              <p:cond delay="0"/>
                            </p:stCondLst>
                            <p:childTnLst>
                              <p:par>
                                <p:cTn id="38" nodeType="clickEffect" presetClass="entr" presetSubtype="8" presetID="22" grpId="6" fill="hold">
                                  <p:stCondLst>
                                    <p:cond delay="0"/>
                                  </p:stCondLst>
                                  <p:iterate type="el" backwards="0">
                                    <p:tmAbs val="0"/>
                                  </p:iterate>
                                  <p:childTnLst>
                                    <p:set>
                                      <p:cBhvr>
                                        <p:cTn id="39" fill="hold"/>
                                        <p:tgtEl>
                                          <p:spTgt spid="210">
                                            <p:bg/>
                                          </p:spTgt>
                                        </p:tgtEl>
                                        <p:attrNameLst>
                                          <p:attrName>style.visibility</p:attrName>
                                        </p:attrNameLst>
                                      </p:cBhvr>
                                      <p:to>
                                        <p:strVal val="visible"/>
                                      </p:to>
                                    </p:set>
                                    <p:animEffect filter="wipe(left)" transition="in">
                                      <p:cBhvr>
                                        <p:cTn id="40" dur="500"/>
                                        <p:tgtEl>
                                          <p:spTgt spid="210">
                                            <p:bg/>
                                          </p:spTgt>
                                        </p:tgtEl>
                                      </p:cBhvr>
                                    </p:animEffect>
                                  </p:childTnLst>
                                </p:cTn>
                              </p:par>
                              <p:par>
                                <p:cTn id="41" presetClass="entr" presetSubtype="8" presetID="22" grpId="6" fill="hold">
                                  <p:stCondLst>
                                    <p:cond delay="0"/>
                                  </p:stCondLst>
                                  <p:iterate type="el" backwards="0">
                                    <p:tmAbs val="0"/>
                                  </p:iterate>
                                  <p:childTnLst>
                                    <p:set>
                                      <p:cBhvr>
                                        <p:cTn id="42" fill="hold"/>
                                        <p:tgtEl>
                                          <p:spTgt spid="210">
                                            <p:txEl>
                                              <p:pRg st="0" end="0"/>
                                            </p:txEl>
                                          </p:spTgt>
                                        </p:tgtEl>
                                        <p:attrNameLst>
                                          <p:attrName>style.visibility</p:attrName>
                                        </p:attrNameLst>
                                      </p:cBhvr>
                                      <p:to>
                                        <p:strVal val="visible"/>
                                      </p:to>
                                    </p:set>
                                    <p:animEffect filter="wipe(left)" transition="in">
                                      <p:cBhvr>
                                        <p:cTn id="43" dur="500"/>
                                        <p:tgtEl>
                                          <p:spTgt spid="210">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9" grpId="2"/>
      <p:bldP build="whole" bldLvl="1" animBg="1" rev="0" advAuto="0" spid="213" grpId="3"/>
      <p:bldP build="p" bldLvl="5" animBg="1" rev="0" advAuto="0" spid="214" grpId="4"/>
      <p:bldP build="p" bldLvl="5" animBg="1" rev="0" advAuto="0" spid="208" grpId="1"/>
      <p:bldP build="whole" bldLvl="1" animBg="1" rev="0" advAuto="0" spid="215" grpId="5"/>
      <p:bldP build="p" bldLvl="5" animBg="1" rev="0" advAuto="0" spid="210" grpId="6"/>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7" name="Shape 217"/>
          <p:cNvSpPr/>
          <p:nvPr>
            <p:ph type="title"/>
          </p:nvPr>
        </p:nvSpPr>
        <p:spPr>
          <a:prstGeom prst="rect">
            <a:avLst/>
          </a:prstGeom>
        </p:spPr>
        <p:txBody>
          <a:bodyPr/>
          <a:lstStyle/>
          <a:p>
            <a:pPr lvl="0">
              <a:defRPr sz="1800">
                <a:uFillTx/>
              </a:defRPr>
            </a:pPr>
            <a:r>
              <a:rPr sz="1200">
                <a:uFill>
                  <a:solidFill/>
                </a:uFill>
              </a:rPr>
              <a:t>Example 3 B</a:t>
            </a:r>
          </a:p>
        </p:txBody>
      </p:sp>
      <p:sp>
        <p:nvSpPr>
          <p:cNvPr id="218" name="Shape 218"/>
          <p:cNvSpPr/>
          <p:nvPr/>
        </p:nvSpPr>
        <p:spPr>
          <a:xfrm>
            <a:off x="2628900" y="771525"/>
            <a:ext cx="5994401" cy="385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100"/>
              </a:spcBef>
              <a:buClr>
                <a:srgbClr val="F2362F"/>
              </a:buClr>
              <a:buFont typeface="Arial"/>
              <a:defRPr b="1" sz="2000">
                <a:solidFill>
                  <a:srgbClr val="F2362F"/>
                </a:solidFill>
                <a:uFill>
                  <a:solidFill>
                    <a:srgbClr val="F2362F"/>
                  </a:solidFill>
                </a:uFill>
              </a:defRPr>
            </a:lvl1pPr>
          </a:lstStyle>
          <a:p>
            <a:pPr lvl="0">
              <a:defRPr b="0" sz="1800">
                <a:solidFill>
                  <a:srgbClr val="000000"/>
                </a:solidFill>
                <a:uFillTx/>
              </a:defRPr>
            </a:pPr>
            <a:r>
              <a:rPr b="1" sz="2000">
                <a:solidFill>
                  <a:srgbClr val="F2362F"/>
                </a:solidFill>
                <a:uFill>
                  <a:solidFill>
                    <a:srgbClr val="F2362F"/>
                  </a:solidFill>
                </a:uFill>
              </a:rPr>
              <a:t>Determine the Truth of an Inequality</a:t>
            </a:r>
          </a:p>
        </p:txBody>
      </p:sp>
      <p:pic>
        <p:nvPicPr>
          <p:cNvPr id="219" name="PA_61.png"/>
          <p:cNvPicPr/>
          <p:nvPr/>
        </p:nvPicPr>
        <p:blipFill>
          <a:blip r:embed="rId2">
            <a:extLst/>
          </a:blip>
          <a:srcRect l="0" t="0" r="0" b="75071"/>
          <a:stretch>
            <a:fillRect/>
          </a:stretch>
        </p:blipFill>
        <p:spPr>
          <a:xfrm>
            <a:off x="952500" y="2114550"/>
            <a:ext cx="2349500" cy="819150"/>
          </a:xfrm>
          <a:prstGeom prst="rect">
            <a:avLst/>
          </a:prstGeom>
          <a:ln w="12700">
            <a:miter lim="400000"/>
          </a:ln>
        </p:spPr>
      </p:pic>
      <p:sp>
        <p:nvSpPr>
          <p:cNvPr id="220" name="Shape 220"/>
          <p:cNvSpPr/>
          <p:nvPr/>
        </p:nvSpPr>
        <p:spPr>
          <a:xfrm>
            <a:off x="876300" y="1503362"/>
            <a:ext cx="7721600" cy="108930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nSpc>
                <a:spcPct val="90000"/>
              </a:lnSpc>
              <a:spcBef>
                <a:spcPts val="500"/>
              </a:spcBef>
              <a:buClr>
                <a:srgbClr val="E9332C"/>
              </a:buClr>
              <a:buFont typeface="Arial"/>
              <a:defRPr>
                <a:uFillTx/>
              </a:defRPr>
            </a:pPr>
            <a:r>
              <a:rPr b="1" sz="2400">
                <a:solidFill>
                  <a:srgbClr val="E9332C"/>
                </a:solidFill>
                <a:uFill>
                  <a:solidFill>
                    <a:srgbClr val="E9332C"/>
                  </a:solidFill>
                </a:uFill>
              </a:rPr>
              <a:t>B.</a:t>
            </a:r>
            <a:r>
              <a:rPr sz="2400">
                <a:uFill>
                  <a:solidFill/>
                </a:uFill>
              </a:rPr>
              <a:t> </a:t>
            </a:r>
            <a:r>
              <a:rPr b="1" sz="2400">
                <a:solidFill>
                  <a:srgbClr val="0068AD"/>
                </a:solidFill>
                <a:uFill>
                  <a:solidFill>
                    <a:srgbClr val="0068AD"/>
                  </a:solidFill>
                </a:uFill>
              </a:rPr>
              <a:t>For the given value, state whether the inequality is </a:t>
            </a:r>
            <a:r>
              <a:rPr b="1" i="1" sz="2400">
                <a:solidFill>
                  <a:srgbClr val="0068AD"/>
                </a:solidFill>
                <a:uFill>
                  <a:solidFill>
                    <a:srgbClr val="0068AD"/>
                  </a:solidFill>
                </a:uFill>
              </a:rPr>
              <a:t>true</a:t>
            </a:r>
            <a:r>
              <a:rPr b="1" sz="2400">
                <a:solidFill>
                  <a:srgbClr val="0068AD"/>
                </a:solidFill>
                <a:uFill>
                  <a:solidFill>
                    <a:srgbClr val="0068AD"/>
                  </a:solidFill>
                </a:uFill>
              </a:rPr>
              <a:t> or </a:t>
            </a:r>
            <a:r>
              <a:rPr b="1" i="1" sz="2400">
                <a:solidFill>
                  <a:srgbClr val="0068AD"/>
                </a:solidFill>
                <a:uFill>
                  <a:solidFill>
                    <a:srgbClr val="0068AD"/>
                  </a:solidFill>
                </a:uFill>
              </a:rPr>
              <a:t>false</a:t>
            </a:r>
            <a:r>
              <a:rPr b="1" sz="2400">
                <a:solidFill>
                  <a:srgbClr val="0068AD"/>
                </a:solidFill>
                <a:uFill>
                  <a:solidFill>
                    <a:srgbClr val="0068AD"/>
                  </a:solidFill>
                </a:uFill>
              </a:rPr>
              <a:t>.</a:t>
            </a:r>
            <a:br>
              <a:rPr b="1" sz="2400">
                <a:solidFill>
                  <a:srgbClr val="0068AD"/>
                </a:solidFill>
                <a:uFill>
                  <a:solidFill>
                    <a:srgbClr val="0068AD"/>
                  </a:solidFill>
                </a:uFill>
              </a:rPr>
            </a:br>
          </a:p>
        </p:txBody>
      </p:sp>
      <p:sp>
        <p:nvSpPr>
          <p:cNvPr id="221" name="Shape 221"/>
          <p:cNvSpPr/>
          <p:nvPr/>
        </p:nvSpPr>
        <p:spPr>
          <a:xfrm>
            <a:off x="533400" y="3152775"/>
            <a:ext cx="8089900"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3983990">
              <a:lnSpc>
                <a:spcPct val="90000"/>
              </a:lnSpc>
              <a:spcBef>
                <a:spcPts val="500"/>
              </a:spcBef>
              <a:buClr>
                <a:srgbClr val="000000"/>
              </a:buClr>
              <a:buFont typeface="Arial"/>
              <a:tabLst>
                <a:tab pos="1181100" algn="l"/>
                <a:tab pos="1473200" algn="l"/>
                <a:tab pos="1866900" algn="l"/>
              </a:tabLst>
              <a:defRPr sz="2400"/>
            </a:lvl1pPr>
          </a:lstStyle>
          <a:p>
            <a:pPr lvl="0">
              <a:defRPr sz="1800">
                <a:uFillTx/>
              </a:defRPr>
            </a:pPr>
            <a:r>
              <a:rPr sz="2400">
                <a:uFill>
                  <a:solidFill/>
                </a:uFill>
              </a:rPr>
              <a:t>Write the inequality.</a:t>
            </a:r>
          </a:p>
        </p:txBody>
      </p:sp>
      <p:sp>
        <p:nvSpPr>
          <p:cNvPr id="222" name="Shape 222"/>
          <p:cNvSpPr/>
          <p:nvPr/>
        </p:nvSpPr>
        <p:spPr>
          <a:xfrm>
            <a:off x="533400" y="5999162"/>
            <a:ext cx="5270500" cy="4472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1753552" indent="-1368425">
              <a:lnSpc>
                <a:spcPct val="90000"/>
              </a:lnSpc>
              <a:spcBef>
                <a:spcPts val="500"/>
              </a:spcBef>
              <a:buClr>
                <a:srgbClr val="FFFFFF"/>
              </a:buClr>
              <a:buFont typeface="Arial"/>
              <a:tabLst>
                <a:tab pos="1981200" algn="l"/>
                <a:tab pos="2781300" algn="l"/>
              </a:tabLst>
              <a:defRPr>
                <a:uFillTx/>
              </a:defRPr>
            </a:pPr>
            <a:r>
              <a:rPr b="1" sz="2400">
                <a:solidFill>
                  <a:srgbClr val="0068AD"/>
                </a:solidFill>
                <a:uFill>
                  <a:solidFill>
                    <a:srgbClr val="0068AD"/>
                  </a:solidFill>
                </a:uFill>
              </a:rPr>
              <a:t>Answer:</a:t>
            </a:r>
            <a:r>
              <a:rPr sz="2400">
                <a:solidFill>
                  <a:srgbClr val="E9332C"/>
                </a:solidFill>
                <a:uFill>
                  <a:solidFill>
                    <a:srgbClr val="E9332C"/>
                  </a:solidFill>
                </a:uFill>
              </a:rPr>
              <a:t> 	The sentence is false.</a:t>
            </a:r>
          </a:p>
        </p:txBody>
      </p:sp>
      <p:pic>
        <p:nvPicPr>
          <p:cNvPr id="223" name="PA_61.png"/>
          <p:cNvPicPr/>
          <p:nvPr/>
        </p:nvPicPr>
        <p:blipFill>
          <a:blip r:embed="rId2">
            <a:extLst/>
          </a:blip>
          <a:srcRect l="0" t="40579" r="39932" b="37777"/>
          <a:stretch>
            <a:fillRect/>
          </a:stretch>
        </p:blipFill>
        <p:spPr>
          <a:xfrm>
            <a:off x="942975" y="2984500"/>
            <a:ext cx="1411288" cy="711200"/>
          </a:xfrm>
          <a:prstGeom prst="rect">
            <a:avLst/>
          </a:prstGeom>
          <a:ln w="12700">
            <a:miter lim="400000"/>
          </a:ln>
        </p:spPr>
      </p:pic>
      <p:sp>
        <p:nvSpPr>
          <p:cNvPr id="224" name="Shape 224"/>
          <p:cNvSpPr/>
          <p:nvPr/>
        </p:nvSpPr>
        <p:spPr>
          <a:xfrm>
            <a:off x="533400" y="3990975"/>
            <a:ext cx="8089900"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983990">
              <a:lnSpc>
                <a:spcPct val="90000"/>
              </a:lnSpc>
              <a:spcBef>
                <a:spcPts val="500"/>
              </a:spcBef>
              <a:buClr>
                <a:srgbClr val="000000"/>
              </a:buClr>
              <a:buFont typeface="Arial"/>
              <a:defRPr>
                <a:uFillTx/>
              </a:defRPr>
            </a:pPr>
            <a:r>
              <a:rPr sz="2400">
                <a:uFill>
                  <a:solidFill/>
                </a:uFill>
              </a:rPr>
              <a:t>Replace </a:t>
            </a:r>
            <a:r>
              <a:rPr i="1" sz="2400">
                <a:uFill>
                  <a:solidFill/>
                </a:uFill>
              </a:rPr>
              <a:t>a</a:t>
            </a:r>
            <a:r>
              <a:rPr sz="2400">
                <a:uFill>
                  <a:solidFill/>
                </a:uFill>
              </a:rPr>
              <a:t> with 36.</a:t>
            </a:r>
          </a:p>
        </p:txBody>
      </p:sp>
      <p:grpSp>
        <p:nvGrpSpPr>
          <p:cNvPr id="227" name="Group 227"/>
          <p:cNvGrpSpPr/>
          <p:nvPr/>
        </p:nvGrpSpPr>
        <p:grpSpPr>
          <a:xfrm>
            <a:off x="533400" y="4789487"/>
            <a:ext cx="8089900" cy="559942"/>
            <a:chOff x="0" y="0"/>
            <a:chExt cx="8089900" cy="559941"/>
          </a:xfrm>
        </p:grpSpPr>
        <p:sp>
          <p:nvSpPr>
            <p:cNvPr id="225" name="Shape 225"/>
            <p:cNvSpPr/>
            <p:nvPr/>
          </p:nvSpPr>
          <p:spPr>
            <a:xfrm>
              <a:off x="0" y="112712"/>
              <a:ext cx="8089900" cy="4472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marL="3983990" indent="-3600450">
                <a:lnSpc>
                  <a:spcPct val="90000"/>
                </a:lnSpc>
                <a:spcBef>
                  <a:spcPts val="500"/>
                </a:spcBef>
                <a:buClr>
                  <a:srgbClr val="000000"/>
                </a:buClr>
                <a:buFont typeface="Arial"/>
                <a:tabLst>
                  <a:tab pos="787400" algn="l"/>
                  <a:tab pos="1016000" algn="l"/>
                  <a:tab pos="1866900" algn="l"/>
                </a:tabLst>
                <a:defRPr sz="2400"/>
              </a:lvl1pPr>
            </a:lstStyle>
            <a:p>
              <a:pPr lvl="0">
                <a:defRPr sz="1800">
                  <a:uFillTx/>
                </a:defRPr>
              </a:pPr>
              <a:r>
                <a:rPr sz="2400">
                  <a:uFill>
                    <a:solidFill/>
                  </a:uFill>
                </a:rPr>
                <a:t>14 ≤	12 + 1	Simplify.</a:t>
              </a:r>
            </a:p>
          </p:txBody>
        </p:sp>
        <p:sp>
          <p:nvSpPr>
            <p:cNvPr id="226" name="Shape 226"/>
            <p:cNvSpPr/>
            <p:nvPr/>
          </p:nvSpPr>
          <p:spPr>
            <a:xfrm>
              <a:off x="781050" y="0"/>
              <a:ext cx="368300" cy="2989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90000"/>
                </a:lnSpc>
                <a:spcBef>
                  <a:spcPts val="800"/>
                </a:spcBef>
                <a:buClr>
                  <a:srgbClr val="FFFFFF"/>
                </a:buClr>
                <a:buFont typeface="Arial"/>
                <a:defRPr sz="1400"/>
              </a:lvl1pPr>
            </a:lstStyle>
            <a:p>
              <a:pPr lvl="0">
                <a:defRPr sz="1800">
                  <a:uFillTx/>
                </a:defRPr>
              </a:pPr>
              <a:r>
                <a:rPr sz="1400">
                  <a:uFill>
                    <a:solidFill/>
                  </a:uFill>
                </a:rPr>
                <a:t>?</a:t>
              </a:r>
            </a:p>
          </p:txBody>
        </p:sp>
      </p:grpSp>
      <p:grpSp>
        <p:nvGrpSpPr>
          <p:cNvPr id="230" name="Group 230"/>
          <p:cNvGrpSpPr/>
          <p:nvPr/>
        </p:nvGrpSpPr>
        <p:grpSpPr>
          <a:xfrm>
            <a:off x="942975" y="3822700"/>
            <a:ext cx="1601788" cy="838200"/>
            <a:chOff x="0" y="0"/>
            <a:chExt cx="1601787" cy="838200"/>
          </a:xfrm>
        </p:grpSpPr>
        <p:pic>
          <p:nvPicPr>
            <p:cNvPr id="228" name="PA_61.png"/>
            <p:cNvPicPr/>
            <p:nvPr/>
          </p:nvPicPr>
          <p:blipFill>
            <a:blip r:embed="rId2">
              <a:extLst/>
            </a:blip>
            <a:srcRect l="0" t="63961" r="31823" b="10531"/>
            <a:stretch>
              <a:fillRect/>
            </a:stretch>
          </p:blipFill>
          <p:spPr>
            <a:xfrm>
              <a:off x="0" y="0"/>
              <a:ext cx="1601788" cy="838200"/>
            </a:xfrm>
            <a:prstGeom prst="rect">
              <a:avLst/>
            </a:prstGeom>
            <a:ln w="12700" cap="flat">
              <a:noFill/>
              <a:miter lim="400000"/>
            </a:ln>
            <a:effectLst/>
          </p:spPr>
        </p:pic>
        <p:sp>
          <p:nvSpPr>
            <p:cNvPr id="229" name="Shape 229"/>
            <p:cNvSpPr/>
            <p:nvPr/>
          </p:nvSpPr>
          <p:spPr>
            <a:xfrm>
              <a:off x="363537" y="65087"/>
              <a:ext cx="253825" cy="2989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buClr>
                  <a:srgbClr val="000000"/>
                </a:buClr>
                <a:buFont typeface="Arial"/>
                <a:defRPr sz="1400"/>
              </a:lvl1pPr>
            </a:lstStyle>
            <a:p>
              <a:pPr lvl="0">
                <a:defRPr sz="1800">
                  <a:uFillTx/>
                </a:defRPr>
              </a:pPr>
              <a:r>
                <a:rPr sz="1400">
                  <a:uFill>
                    <a:solidFill/>
                  </a:uFill>
                </a:rPr>
                <a:t>?</a:t>
              </a:r>
            </a:p>
          </p:txBody>
        </p:sp>
      </p:grpSp>
      <p:grpSp>
        <p:nvGrpSpPr>
          <p:cNvPr id="233" name="Group 233"/>
          <p:cNvGrpSpPr/>
          <p:nvPr/>
        </p:nvGrpSpPr>
        <p:grpSpPr>
          <a:xfrm>
            <a:off x="533400" y="5449887"/>
            <a:ext cx="8089900" cy="447230"/>
            <a:chOff x="0" y="0"/>
            <a:chExt cx="8089900" cy="447228"/>
          </a:xfrm>
        </p:grpSpPr>
        <p:sp>
          <p:nvSpPr>
            <p:cNvPr id="231" name="Shape 231"/>
            <p:cNvSpPr/>
            <p:nvPr/>
          </p:nvSpPr>
          <p:spPr>
            <a:xfrm>
              <a:off x="0" y="0"/>
              <a:ext cx="8089900" cy="4472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marL="3983990" indent="-3600450">
                <a:lnSpc>
                  <a:spcPct val="90000"/>
                </a:lnSpc>
                <a:spcBef>
                  <a:spcPts val="500"/>
                </a:spcBef>
                <a:buClr>
                  <a:srgbClr val="000000"/>
                </a:buClr>
                <a:buFont typeface="Arial"/>
                <a:tabLst>
                  <a:tab pos="787400" algn="l"/>
                  <a:tab pos="1016000" algn="l"/>
                  <a:tab pos="1866900" algn="l"/>
                </a:tabLst>
                <a:defRPr sz="2400"/>
              </a:lvl1pPr>
            </a:lstStyle>
            <a:p>
              <a:pPr lvl="0">
                <a:defRPr sz="1800">
                  <a:uFillTx/>
                </a:defRPr>
              </a:pPr>
              <a:r>
                <a:rPr sz="2400">
                  <a:uFill>
                    <a:solidFill/>
                  </a:uFill>
                </a:rPr>
                <a:t>14 ≤	13	Simplify.</a:t>
              </a:r>
            </a:p>
          </p:txBody>
        </p:sp>
        <p:sp>
          <p:nvSpPr>
            <p:cNvPr id="232" name="Shape 232"/>
            <p:cNvSpPr/>
            <p:nvPr/>
          </p:nvSpPr>
          <p:spPr>
            <a:xfrm flipH="1">
              <a:off x="914400" y="50800"/>
              <a:ext cx="76200" cy="304800"/>
            </a:xfrm>
            <a:prstGeom prst="line">
              <a:avLst/>
            </a:prstGeom>
            <a:noFill/>
            <a:ln w="19050" cap="flat">
              <a:solidFill>
                <a:srgbClr val="000000"/>
              </a:solidFill>
              <a:prstDash val="solid"/>
              <a:round/>
            </a:ln>
            <a:effectLst/>
          </p:spPr>
          <p:txBody>
            <a:bodyPr wrap="square" lIns="0" tIns="0" rIns="0" bIns="0" numCol="1" anchor="t">
              <a:noAutofit/>
            </a:bodyPr>
            <a:lstStyle/>
            <a:p>
              <a:pPr lvl="0" marL="0" marR="0" defTabSz="457200">
                <a:defRPr sz="1200">
                  <a:uFillTx/>
                  <a:latin typeface="Helvetica"/>
                  <a:ea typeface="Helvetica"/>
                  <a:cs typeface="Helvetica"/>
                  <a:sym typeface="Helvetica"/>
                </a:defRPr>
              </a:pPr>
            </a:p>
          </p:txBody>
        </p:sp>
      </p:gr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20">
                                            <p:bg/>
                                          </p:spTgt>
                                        </p:tgtEl>
                                        <p:attrNameLst>
                                          <p:attrName>style.visibility</p:attrName>
                                        </p:attrNameLst>
                                      </p:cBhvr>
                                      <p:to>
                                        <p:strVal val="visible"/>
                                      </p:to>
                                    </p:set>
                                    <p:animEffect filter="wipe(left)" transition="in">
                                      <p:cBhvr>
                                        <p:cTn id="7" dur="500"/>
                                        <p:tgtEl>
                                          <p:spTgt spid="220">
                                            <p:bg/>
                                          </p:spTgt>
                                        </p:tgtEl>
                                      </p:cBhvr>
                                    </p:animEffect>
                                  </p:childTnLst>
                                </p:cTn>
                              </p:par>
                              <p:par>
                                <p:cTn id="8" presetClass="entr" presetSubtype="8" presetID="22" grpId="1" fill="hold">
                                  <p:stCondLst>
                                    <p:cond delay="0"/>
                                  </p:stCondLst>
                                  <p:iterate type="el" backwards="0">
                                    <p:tmAbs val="0"/>
                                  </p:iterate>
                                  <p:childTnLst>
                                    <p:set>
                                      <p:cBhvr>
                                        <p:cTn id="9" fill="hold"/>
                                        <p:tgtEl>
                                          <p:spTgt spid="220">
                                            <p:txEl>
                                              <p:pRg st="0" end="0"/>
                                            </p:txEl>
                                          </p:spTgt>
                                        </p:tgtEl>
                                        <p:attrNameLst>
                                          <p:attrName>style.visibility</p:attrName>
                                        </p:attrNameLst>
                                      </p:cBhvr>
                                      <p:to>
                                        <p:strVal val="visible"/>
                                      </p:to>
                                    </p:set>
                                    <p:animEffect filter="wipe(left)" transition="in">
                                      <p:cBhvr>
                                        <p:cTn id="10" dur="500"/>
                                        <p:tgtEl>
                                          <p:spTgt spid="220">
                                            <p:txEl>
                                              <p:pRg st="0" end="0"/>
                                            </p:txEl>
                                          </p:spTgt>
                                        </p:tgtEl>
                                      </p:cBhvr>
                                    </p:animEffect>
                                  </p:childTnLst>
                                </p:cTn>
                              </p:par>
                            </p:childTnLst>
                          </p:cTn>
                        </p:par>
                        <p:par>
                          <p:cTn id="11" fill="hold">
                            <p:stCondLst>
                              <p:cond delay="500"/>
                            </p:stCondLst>
                            <p:childTnLst>
                              <p:par>
                                <p:cTn id="12" nodeType="afterEffect" presetClass="entr" presetSubtype="8" presetID="22" grpId="2" fill="hold">
                                  <p:stCondLst>
                                    <p:cond delay="0"/>
                                  </p:stCondLst>
                                  <p:iterate type="el" backwards="0">
                                    <p:tmAbs val="0"/>
                                  </p:iterate>
                                  <p:childTnLst>
                                    <p:set>
                                      <p:cBhvr>
                                        <p:cTn id="13" fill="hold"/>
                                        <p:tgtEl>
                                          <p:spTgt spid="219"/>
                                        </p:tgtEl>
                                        <p:attrNameLst>
                                          <p:attrName>style.visibility</p:attrName>
                                        </p:attrNameLst>
                                      </p:cBhvr>
                                      <p:to>
                                        <p:strVal val="visible"/>
                                      </p:to>
                                    </p:set>
                                    <p:animEffect filter="wipe(left)" transition="in">
                                      <p:cBhvr>
                                        <p:cTn id="14" dur="500"/>
                                        <p:tgtEl>
                                          <p:spTgt spid="219"/>
                                        </p:tgtEl>
                                      </p:cBhvr>
                                    </p:animEffect>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8" presetID="22" grpId="3" fill="hold">
                                  <p:stCondLst>
                                    <p:cond delay="0"/>
                                  </p:stCondLst>
                                  <p:iterate type="el" backwards="0">
                                    <p:tmAbs val="0"/>
                                  </p:iterate>
                                  <p:childTnLst>
                                    <p:set>
                                      <p:cBhvr>
                                        <p:cTn id="18" fill="hold"/>
                                        <p:tgtEl>
                                          <p:spTgt spid="223"/>
                                        </p:tgtEl>
                                        <p:attrNameLst>
                                          <p:attrName>style.visibility</p:attrName>
                                        </p:attrNameLst>
                                      </p:cBhvr>
                                      <p:to>
                                        <p:strVal val="visible"/>
                                      </p:to>
                                    </p:set>
                                    <p:animEffect filter="wipe(left)" transition="in">
                                      <p:cBhvr>
                                        <p:cTn id="19" dur="500"/>
                                        <p:tgtEl>
                                          <p:spTgt spid="223"/>
                                        </p:tgtEl>
                                      </p:cBhvr>
                                    </p:animEffect>
                                  </p:childTnLst>
                                </p:cTn>
                              </p:par>
                            </p:childTnLst>
                          </p:cTn>
                        </p:par>
                        <p:par>
                          <p:cTn id="20" fill="hold">
                            <p:stCondLst>
                              <p:cond delay="500"/>
                            </p:stCondLst>
                            <p:childTnLst>
                              <p:par>
                                <p:cTn id="21" nodeType="afterEffect" presetClass="entr" presetSubtype="8" presetID="22" grpId="4" fill="hold">
                                  <p:stCondLst>
                                    <p:cond delay="0"/>
                                  </p:stCondLst>
                                  <p:iterate type="el" backwards="0">
                                    <p:tmAbs val="0"/>
                                  </p:iterate>
                                  <p:childTnLst>
                                    <p:set>
                                      <p:cBhvr>
                                        <p:cTn id="22" fill="hold"/>
                                        <p:tgtEl>
                                          <p:spTgt spid="221">
                                            <p:bg/>
                                          </p:spTgt>
                                        </p:tgtEl>
                                        <p:attrNameLst>
                                          <p:attrName>style.visibility</p:attrName>
                                        </p:attrNameLst>
                                      </p:cBhvr>
                                      <p:to>
                                        <p:strVal val="visible"/>
                                      </p:to>
                                    </p:set>
                                    <p:animEffect filter="wipe(left)" transition="in">
                                      <p:cBhvr>
                                        <p:cTn id="23" dur="500"/>
                                        <p:tgtEl>
                                          <p:spTgt spid="221">
                                            <p:bg/>
                                          </p:spTgt>
                                        </p:tgtEl>
                                      </p:cBhvr>
                                    </p:animEffect>
                                  </p:childTnLst>
                                </p:cTn>
                              </p:par>
                              <p:par>
                                <p:cTn id="24" presetClass="entr" presetSubtype="8" presetID="22" grpId="4" fill="hold">
                                  <p:stCondLst>
                                    <p:cond delay="0"/>
                                  </p:stCondLst>
                                  <p:iterate type="el" backwards="0">
                                    <p:tmAbs val="0"/>
                                  </p:iterate>
                                  <p:childTnLst>
                                    <p:set>
                                      <p:cBhvr>
                                        <p:cTn id="25" fill="hold"/>
                                        <p:tgtEl>
                                          <p:spTgt spid="221">
                                            <p:txEl>
                                              <p:pRg st="0" end="0"/>
                                            </p:txEl>
                                          </p:spTgt>
                                        </p:tgtEl>
                                        <p:attrNameLst>
                                          <p:attrName>style.visibility</p:attrName>
                                        </p:attrNameLst>
                                      </p:cBhvr>
                                      <p:to>
                                        <p:strVal val="visible"/>
                                      </p:to>
                                    </p:set>
                                    <p:animEffect filter="wipe(left)" transition="in">
                                      <p:cBhvr>
                                        <p:cTn id="26" dur="500"/>
                                        <p:tgtEl>
                                          <p:spTgt spid="221">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8" presetID="22" grpId="5" fill="hold">
                                  <p:stCondLst>
                                    <p:cond delay="0"/>
                                  </p:stCondLst>
                                  <p:iterate type="el" backwards="0">
                                    <p:tmAbs val="0"/>
                                  </p:iterate>
                                  <p:childTnLst>
                                    <p:set>
                                      <p:cBhvr>
                                        <p:cTn id="30" fill="hold"/>
                                        <p:tgtEl>
                                          <p:spTgt spid="230"/>
                                        </p:tgtEl>
                                        <p:attrNameLst>
                                          <p:attrName>style.visibility</p:attrName>
                                        </p:attrNameLst>
                                      </p:cBhvr>
                                      <p:to>
                                        <p:strVal val="visible"/>
                                      </p:to>
                                    </p:set>
                                    <p:animEffect filter="wipe(left)" transition="in">
                                      <p:cBhvr>
                                        <p:cTn id="31" dur="500"/>
                                        <p:tgtEl>
                                          <p:spTgt spid="230"/>
                                        </p:tgtEl>
                                      </p:cBhvr>
                                    </p:animEffect>
                                  </p:childTnLst>
                                </p:cTn>
                              </p:par>
                            </p:childTnLst>
                          </p:cTn>
                        </p:par>
                        <p:par>
                          <p:cTn id="32" fill="hold">
                            <p:stCondLst>
                              <p:cond delay="500"/>
                            </p:stCondLst>
                            <p:childTnLst>
                              <p:par>
                                <p:cTn id="33" nodeType="afterEffect" presetClass="entr" presetSubtype="8" presetID="22" grpId="6" fill="hold">
                                  <p:stCondLst>
                                    <p:cond delay="0"/>
                                  </p:stCondLst>
                                  <p:iterate type="el" backwards="0">
                                    <p:tmAbs val="0"/>
                                  </p:iterate>
                                  <p:childTnLst>
                                    <p:set>
                                      <p:cBhvr>
                                        <p:cTn id="34" fill="hold"/>
                                        <p:tgtEl>
                                          <p:spTgt spid="224"/>
                                        </p:tgtEl>
                                        <p:attrNameLst>
                                          <p:attrName>style.visibility</p:attrName>
                                        </p:attrNameLst>
                                      </p:cBhvr>
                                      <p:to>
                                        <p:strVal val="visible"/>
                                      </p:to>
                                    </p:set>
                                    <p:animEffect filter="wipe(left)" transition="in">
                                      <p:cBhvr>
                                        <p:cTn id="35" dur="500"/>
                                        <p:tgtEl>
                                          <p:spTgt spid="224"/>
                                        </p:tgtEl>
                                      </p:cBhvr>
                                    </p:animEffect>
                                  </p:childTnLst>
                                </p:cTn>
                              </p:par>
                            </p:childTnLst>
                          </p:cTn>
                        </p:par>
                      </p:childTnLst>
                    </p:cTn>
                  </p:par>
                  <p:par>
                    <p:cTn id="36" fill="hold">
                      <p:stCondLst>
                        <p:cond delay="indefinite"/>
                      </p:stCondLst>
                      <p:childTnLst>
                        <p:par>
                          <p:cTn id="37" fill="hold">
                            <p:stCondLst>
                              <p:cond delay="0"/>
                            </p:stCondLst>
                            <p:childTnLst>
                              <p:par>
                                <p:cTn id="38" nodeType="clickEffect" presetClass="entr" presetSubtype="8" presetID="22" grpId="7" fill="hold">
                                  <p:stCondLst>
                                    <p:cond delay="0"/>
                                  </p:stCondLst>
                                  <p:iterate type="el" backwards="0">
                                    <p:tmAbs val="0"/>
                                  </p:iterate>
                                  <p:childTnLst>
                                    <p:set>
                                      <p:cBhvr>
                                        <p:cTn id="39" fill="hold"/>
                                        <p:tgtEl>
                                          <p:spTgt spid="227"/>
                                        </p:tgtEl>
                                        <p:attrNameLst>
                                          <p:attrName>style.visibility</p:attrName>
                                        </p:attrNameLst>
                                      </p:cBhvr>
                                      <p:to>
                                        <p:strVal val="visible"/>
                                      </p:to>
                                    </p:set>
                                    <p:animEffect filter="wipe(left)" transition="in">
                                      <p:cBhvr>
                                        <p:cTn id="40" dur="500"/>
                                        <p:tgtEl>
                                          <p:spTgt spid="227"/>
                                        </p:tgtEl>
                                      </p:cBhvr>
                                    </p:animEffect>
                                  </p:childTnLst>
                                </p:cTn>
                              </p:par>
                            </p:childTnLst>
                          </p:cTn>
                        </p:par>
                      </p:childTnLst>
                    </p:cTn>
                  </p:par>
                  <p:par>
                    <p:cTn id="41" fill="hold">
                      <p:stCondLst>
                        <p:cond delay="indefinite"/>
                      </p:stCondLst>
                      <p:childTnLst>
                        <p:par>
                          <p:cTn id="42" fill="hold">
                            <p:stCondLst>
                              <p:cond delay="0"/>
                            </p:stCondLst>
                            <p:childTnLst>
                              <p:par>
                                <p:cTn id="43" nodeType="clickEffect" presetClass="entr" presetSubtype="8" presetID="22" grpId="8" fill="hold">
                                  <p:stCondLst>
                                    <p:cond delay="0"/>
                                  </p:stCondLst>
                                  <p:iterate type="el" backwards="0">
                                    <p:tmAbs val="0"/>
                                  </p:iterate>
                                  <p:childTnLst>
                                    <p:set>
                                      <p:cBhvr>
                                        <p:cTn id="44" fill="hold"/>
                                        <p:tgtEl>
                                          <p:spTgt spid="233"/>
                                        </p:tgtEl>
                                        <p:attrNameLst>
                                          <p:attrName>style.visibility</p:attrName>
                                        </p:attrNameLst>
                                      </p:cBhvr>
                                      <p:to>
                                        <p:strVal val="visible"/>
                                      </p:to>
                                    </p:set>
                                    <p:animEffect filter="wipe(left)" transition="in">
                                      <p:cBhvr>
                                        <p:cTn id="45" dur="500"/>
                                        <p:tgtEl>
                                          <p:spTgt spid="233"/>
                                        </p:tgtEl>
                                      </p:cBhvr>
                                    </p:animEffect>
                                  </p:childTnLst>
                                </p:cTn>
                              </p:par>
                            </p:childTnLst>
                          </p:cTn>
                        </p:par>
                      </p:childTnLst>
                    </p:cTn>
                  </p:par>
                  <p:par>
                    <p:cTn id="46" fill="hold">
                      <p:stCondLst>
                        <p:cond delay="indefinite"/>
                      </p:stCondLst>
                      <p:childTnLst>
                        <p:par>
                          <p:cTn id="47" fill="hold">
                            <p:stCondLst>
                              <p:cond delay="0"/>
                            </p:stCondLst>
                            <p:childTnLst>
                              <p:par>
                                <p:cTn id="48" nodeType="clickEffect" presetClass="entr" presetSubtype="8" presetID="22" grpId="9" fill="hold">
                                  <p:stCondLst>
                                    <p:cond delay="0"/>
                                  </p:stCondLst>
                                  <p:iterate type="el" backwards="0">
                                    <p:tmAbs val="0"/>
                                  </p:iterate>
                                  <p:childTnLst>
                                    <p:set>
                                      <p:cBhvr>
                                        <p:cTn id="49" fill="hold"/>
                                        <p:tgtEl>
                                          <p:spTgt spid="222">
                                            <p:bg/>
                                          </p:spTgt>
                                        </p:tgtEl>
                                        <p:attrNameLst>
                                          <p:attrName>style.visibility</p:attrName>
                                        </p:attrNameLst>
                                      </p:cBhvr>
                                      <p:to>
                                        <p:strVal val="visible"/>
                                      </p:to>
                                    </p:set>
                                    <p:animEffect filter="wipe(left)" transition="in">
                                      <p:cBhvr>
                                        <p:cTn id="50" dur="500"/>
                                        <p:tgtEl>
                                          <p:spTgt spid="222">
                                            <p:bg/>
                                          </p:spTgt>
                                        </p:tgtEl>
                                      </p:cBhvr>
                                    </p:animEffect>
                                  </p:childTnLst>
                                </p:cTn>
                              </p:par>
                              <p:par>
                                <p:cTn id="51" presetClass="entr" presetSubtype="8" presetID="22" grpId="9" fill="hold">
                                  <p:stCondLst>
                                    <p:cond delay="0"/>
                                  </p:stCondLst>
                                  <p:iterate type="el" backwards="0">
                                    <p:tmAbs val="0"/>
                                  </p:iterate>
                                  <p:childTnLst>
                                    <p:set>
                                      <p:cBhvr>
                                        <p:cTn id="52" fill="hold"/>
                                        <p:tgtEl>
                                          <p:spTgt spid="222">
                                            <p:txEl>
                                              <p:pRg st="0" end="0"/>
                                            </p:txEl>
                                          </p:spTgt>
                                        </p:tgtEl>
                                        <p:attrNameLst>
                                          <p:attrName>style.visibility</p:attrName>
                                        </p:attrNameLst>
                                      </p:cBhvr>
                                      <p:to>
                                        <p:strVal val="visible"/>
                                      </p:to>
                                    </p:set>
                                    <p:animEffect filter="wipe(left)" transition="in">
                                      <p:cBhvr>
                                        <p:cTn id="53" dur="500"/>
                                        <p:tgtEl>
                                          <p:spTgt spid="222">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7" grpId="7"/>
      <p:bldP build="whole" bldLvl="1" animBg="1" rev="0" advAuto="0" spid="219" grpId="2"/>
      <p:bldP build="whole" bldLvl="1" animBg="1" rev="0" advAuto="0" spid="224" grpId="6"/>
      <p:bldP build="p" bldLvl="5" animBg="1" rev="0" advAuto="0" spid="221" grpId="4"/>
      <p:bldP build="whole" bldLvl="1" animBg="1" rev="0" advAuto="0" spid="230" grpId="5"/>
      <p:bldP build="whole" bldLvl="1" animBg="1" rev="0" advAuto="0" spid="223" grpId="3"/>
      <p:bldP build="p" bldLvl="5" animBg="1" rev="0" advAuto="0" spid="222" grpId="9"/>
      <p:bldP build="p" bldLvl="5" animBg="1" rev="0" advAuto="0" spid="220" grpId="1"/>
      <p:bldP build="whole" bldLvl="1" animBg="1" rev="0" advAuto="0" spid="233" grpId="8"/>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1" name="Shape 111"/>
          <p:cNvSpPr/>
          <p:nvPr>
            <p:ph type="title"/>
          </p:nvPr>
        </p:nvSpPr>
        <p:spPr>
          <a:prstGeom prst="rect">
            <a:avLst/>
          </a:prstGeom>
        </p:spPr>
        <p:txBody>
          <a:bodyPr/>
          <a:lstStyle/>
          <a:p>
            <a:pPr lvl="0">
              <a:defRPr sz="1800">
                <a:uFillTx/>
              </a:defRPr>
            </a:pPr>
            <a:r>
              <a:rPr sz="1200">
                <a:uFill>
                  <a:solidFill/>
                </a:uFill>
              </a:rPr>
              <a:t>Lesson Menu</a:t>
            </a:r>
          </a:p>
        </p:txBody>
      </p:sp>
      <p:sp>
        <p:nvSpPr>
          <p:cNvPr id="112" name="Shape 112"/>
          <p:cNvSpPr/>
          <p:nvPr/>
        </p:nvSpPr>
        <p:spPr>
          <a:xfrm>
            <a:off x="1066800" y="1855787"/>
            <a:ext cx="7594600" cy="33401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nSpc>
                <a:spcPct val="90000"/>
              </a:lnSpc>
              <a:spcBef>
                <a:spcPts val="500"/>
              </a:spcBef>
              <a:buClr>
                <a:srgbClr val="E9332C"/>
              </a:buClr>
              <a:buFont typeface="Arial"/>
              <a:defRPr>
                <a:uFillTx/>
              </a:defRPr>
            </a:pPr>
            <a:r>
              <a:rPr b="1" sz="2200">
                <a:solidFill>
                  <a:srgbClr val="E9321E"/>
                </a:solidFill>
                <a:uFill>
                  <a:solidFill>
                    <a:srgbClr val="E9321E"/>
                  </a:solidFill>
                </a:uFill>
                <a:hlinkClick r:id="" invalidUrl="" action="ppaction://hlinkshowjump?jump=nextslide" tgtFrame="" tooltip="" history="1" highlightClick="0" endSnd="0"/>
              </a:rPr>
              <a:t>Five-Minute Check (over Lesson 5–2)</a:t>
            </a:r>
            <a:endParaRPr>
              <a:uFill>
                <a:solidFill/>
              </a:uFill>
            </a:endParaRPr>
          </a:p>
          <a:p>
            <a:pPr lvl="0">
              <a:lnSpc>
                <a:spcPct val="90000"/>
              </a:lnSpc>
              <a:spcBef>
                <a:spcPts val="500"/>
              </a:spcBef>
              <a:buClr>
                <a:srgbClr val="000000"/>
              </a:buClr>
              <a:buFont typeface="Arial"/>
              <a:defRPr>
                <a:uFillTx/>
              </a:defRPr>
            </a:pPr>
            <a:r>
              <a:rPr b="1" sz="2200">
                <a:solidFill>
                  <a:srgbClr val="E9321E"/>
                </a:solidFill>
                <a:uFill>
                  <a:solidFill>
                    <a:srgbClr val="E9321E"/>
                  </a:solidFill>
                </a:uFill>
                <a:hlinkClick r:id="rId2" invalidUrl="" action="ppaction://hlinksldjump" tgtFrame="" tooltip="" history="1" highlightClick="0" endSnd="0"/>
              </a:rPr>
              <a:t>Then/Now</a:t>
            </a:r>
            <a:endParaRPr>
              <a:uFill>
                <a:solidFill/>
              </a:uFill>
            </a:endParaRPr>
          </a:p>
          <a:p>
            <a:pPr lvl="0">
              <a:lnSpc>
                <a:spcPct val="90000"/>
              </a:lnSpc>
              <a:spcBef>
                <a:spcPts val="500"/>
              </a:spcBef>
              <a:buClr>
                <a:srgbClr val="E9332C"/>
              </a:buClr>
              <a:buFont typeface="Arial"/>
              <a:defRPr>
                <a:uFillTx/>
              </a:defRPr>
            </a:pPr>
            <a:r>
              <a:rPr b="1" sz="2200">
                <a:solidFill>
                  <a:srgbClr val="E9321E"/>
                </a:solidFill>
                <a:uFill>
                  <a:solidFill>
                    <a:srgbClr val="E9321E"/>
                  </a:solidFill>
                </a:uFill>
                <a:hlinkClick r:id="rId3" invalidUrl="" action="ppaction://hlinksldjump" tgtFrame="" tooltip="" history="1" highlightClick="0" endSnd="0"/>
              </a:rPr>
              <a:t>New Vocabulary</a:t>
            </a:r>
            <a:endParaRPr>
              <a:uFill>
                <a:solidFill/>
              </a:uFill>
            </a:endParaRPr>
          </a:p>
          <a:p>
            <a:pPr lvl="0">
              <a:lnSpc>
                <a:spcPct val="90000"/>
              </a:lnSpc>
              <a:spcBef>
                <a:spcPts val="500"/>
              </a:spcBef>
              <a:buClr>
                <a:srgbClr val="E9332C"/>
              </a:buClr>
              <a:buFont typeface="Arial"/>
              <a:defRPr>
                <a:uFillTx/>
              </a:defRPr>
            </a:pPr>
            <a:r>
              <a:rPr b="1" sz="2200">
                <a:solidFill>
                  <a:srgbClr val="E9321E"/>
                </a:solidFill>
                <a:uFill>
                  <a:solidFill>
                    <a:srgbClr val="E9321E"/>
                  </a:solidFill>
                </a:uFill>
                <a:hlinkClick r:id="rId4" invalidUrl="" action="ppaction://hlinksldjump" tgtFrame="" tooltip="" history="1" highlightClick="0" endSnd="0"/>
              </a:rPr>
              <a:t>Example 1:  Write an Inequality</a:t>
            </a:r>
            <a:endParaRPr>
              <a:uFill>
                <a:solidFill/>
              </a:uFill>
            </a:endParaRPr>
          </a:p>
          <a:p>
            <a:pPr lvl="0">
              <a:lnSpc>
                <a:spcPct val="90000"/>
              </a:lnSpc>
              <a:spcBef>
                <a:spcPts val="500"/>
              </a:spcBef>
              <a:buClr>
                <a:srgbClr val="E9332C"/>
              </a:buClr>
              <a:buFont typeface="Arial"/>
              <a:defRPr>
                <a:uFillTx/>
              </a:defRPr>
            </a:pPr>
            <a:r>
              <a:rPr b="1" sz="2200">
                <a:solidFill>
                  <a:srgbClr val="E9321E"/>
                </a:solidFill>
                <a:uFill>
                  <a:solidFill>
                    <a:srgbClr val="E9321E"/>
                  </a:solidFill>
                </a:uFill>
                <a:hlinkClick r:id="rId5" invalidUrl="" action="ppaction://hlinksldjump" tgtFrame="" tooltip="" history="1" highlightClick="0" endSnd="0"/>
              </a:rPr>
              <a:t>Concept Summary:  Inequalities</a:t>
            </a:r>
            <a:endParaRPr>
              <a:uFill>
                <a:solidFill/>
              </a:uFill>
            </a:endParaRPr>
          </a:p>
          <a:p>
            <a:pPr lvl="0">
              <a:lnSpc>
                <a:spcPct val="90000"/>
              </a:lnSpc>
              <a:spcBef>
                <a:spcPts val="500"/>
              </a:spcBef>
              <a:buClr>
                <a:srgbClr val="E9332C"/>
              </a:buClr>
              <a:buFont typeface="Arial"/>
              <a:defRPr>
                <a:uFillTx/>
              </a:defRPr>
            </a:pPr>
            <a:r>
              <a:rPr b="1" sz="2200">
                <a:solidFill>
                  <a:srgbClr val="E9321E"/>
                </a:solidFill>
                <a:uFill>
                  <a:solidFill>
                    <a:srgbClr val="E9321E"/>
                  </a:solidFill>
                </a:uFill>
                <a:hlinkClick r:id="rId6" invalidUrl="" action="ppaction://hlinksldjump" tgtFrame="" tooltip="" history="1" highlightClick="0" endSnd="0"/>
              </a:rPr>
              <a:t>Example 2:  Real-World Example:  Write an Inequality</a:t>
            </a:r>
            <a:endParaRPr>
              <a:uFill>
                <a:solidFill/>
              </a:uFill>
            </a:endParaRPr>
          </a:p>
          <a:p>
            <a:pPr lvl="0">
              <a:lnSpc>
                <a:spcPct val="90000"/>
              </a:lnSpc>
              <a:spcBef>
                <a:spcPts val="500"/>
              </a:spcBef>
              <a:buClr>
                <a:srgbClr val="E9332C"/>
              </a:buClr>
              <a:buFont typeface="Arial"/>
              <a:defRPr>
                <a:uFillTx/>
              </a:defRPr>
            </a:pPr>
            <a:r>
              <a:rPr b="1" sz="2200">
                <a:solidFill>
                  <a:srgbClr val="E9321E"/>
                </a:solidFill>
                <a:uFill>
                  <a:solidFill>
                    <a:srgbClr val="E9321E"/>
                  </a:solidFill>
                </a:uFill>
                <a:hlinkClick r:id="rId7" invalidUrl="" action="ppaction://hlinksldjump" tgtFrame="" tooltip="" history="1" highlightClick="0" endSnd="0"/>
              </a:rPr>
              <a:t>Example 3:  Determine Truth of an Inequality</a:t>
            </a:r>
            <a:endParaRPr>
              <a:uFill>
                <a:solidFill/>
              </a:uFill>
            </a:endParaRPr>
          </a:p>
          <a:p>
            <a:pPr lvl="0">
              <a:lnSpc>
                <a:spcPct val="90000"/>
              </a:lnSpc>
              <a:spcBef>
                <a:spcPts val="500"/>
              </a:spcBef>
              <a:buClr>
                <a:srgbClr val="E9332C"/>
              </a:buClr>
              <a:buFont typeface="Arial"/>
              <a:defRPr>
                <a:uFillTx/>
              </a:defRPr>
            </a:pPr>
            <a:r>
              <a:rPr b="1" sz="2200">
                <a:solidFill>
                  <a:srgbClr val="E9321E"/>
                </a:solidFill>
                <a:uFill>
                  <a:solidFill>
                    <a:srgbClr val="E9321E"/>
                  </a:solidFill>
                </a:uFill>
                <a:hlinkClick r:id="rId8" invalidUrl="" action="ppaction://hlinksldjump" tgtFrame="" tooltip="" history="1" highlightClick="0" endSnd="0"/>
              </a:rPr>
              <a:t>Example 4:  Graph an Inequality</a:t>
            </a:r>
            <a:endParaRPr>
              <a:uFill>
                <a:solidFill/>
              </a:uFill>
            </a:endParaRPr>
          </a:p>
          <a:p>
            <a:pPr lvl="0">
              <a:lnSpc>
                <a:spcPct val="90000"/>
              </a:lnSpc>
              <a:spcBef>
                <a:spcPts val="500"/>
              </a:spcBef>
              <a:buClr>
                <a:srgbClr val="E9332C"/>
              </a:buClr>
              <a:buFont typeface="Arial"/>
              <a:defRPr>
                <a:uFillTx/>
              </a:defRPr>
            </a:pPr>
            <a:r>
              <a:rPr b="1" sz="2200">
                <a:solidFill>
                  <a:srgbClr val="E9321E"/>
                </a:solidFill>
                <a:uFill>
                  <a:solidFill>
                    <a:srgbClr val="E9321E"/>
                  </a:solidFill>
                </a:uFill>
                <a:hlinkClick r:id="rId9" invalidUrl="" action="ppaction://hlinksldjump" tgtFrame="" tooltip="" history="1" highlightClick="0" endSnd="0"/>
              </a:rPr>
              <a:t>Example 5:  Write an Inequality</a:t>
            </a:r>
          </a:p>
        </p:txBody>
      </p:sp>
    </p:spTree>
  </p:cSld>
  <p:clrMapOvr>
    <a:masterClrMapping/>
  </p:clrMapOvr>
  <p:transition spd="fast" advClick="1">
    <p:dissolve/>
  </p:transition>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5" name="Shape 235"/>
          <p:cNvSpPr/>
          <p:nvPr>
            <p:ph type="title"/>
          </p:nvPr>
        </p:nvSpPr>
        <p:spPr>
          <a:prstGeom prst="rect">
            <a:avLst/>
          </a:prstGeom>
        </p:spPr>
        <p:txBody>
          <a:bodyPr/>
          <a:lstStyle/>
          <a:p>
            <a:pPr lvl="0">
              <a:defRPr sz="1800">
                <a:uFillTx/>
              </a:defRPr>
            </a:pPr>
            <a:r>
              <a:rPr sz="1200">
                <a:uFill>
                  <a:solidFill/>
                </a:uFill>
              </a:rPr>
              <a:t>Example 3 CYP A</a:t>
            </a:r>
          </a:p>
        </p:txBody>
      </p:sp>
      <p:sp>
        <p:nvSpPr>
          <p:cNvPr id="236" name="Shape 236"/>
          <p:cNvSpPr/>
          <p:nvPr/>
        </p:nvSpPr>
        <p:spPr>
          <a:xfrm>
            <a:off x="914400" y="3800475"/>
            <a:ext cx="457201" cy="4572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57150">
            <a:solidFill>
              <a:srgbClr val="F2362F"/>
            </a:solidFill>
            <a:round/>
          </a:ln>
        </p:spPr>
        <p:txBody>
          <a:bodyPr lIns="0" tIns="0" rIns="0" bIns="0" anchor="ctr"/>
          <a:lstStyle/>
          <a:p>
            <a:pPr lvl="0"/>
          </a:p>
        </p:txBody>
      </p:sp>
      <p:pic>
        <p:nvPicPr>
          <p:cNvPr id="237" name="Check Progress.png"/>
          <p:cNvPicPr/>
          <p:nvPr/>
        </p:nvPicPr>
        <p:blipFill>
          <a:blip r:embed="rId2">
            <a:extLst/>
          </a:blip>
          <a:stretch>
            <a:fillRect/>
          </a:stretch>
        </p:blipFill>
        <p:spPr>
          <a:xfrm>
            <a:off x="2716212" y="712787"/>
            <a:ext cx="2846388" cy="511176"/>
          </a:xfrm>
          <a:prstGeom prst="rect">
            <a:avLst/>
          </a:prstGeom>
          <a:ln w="12700">
            <a:miter lim="400000"/>
          </a:ln>
        </p:spPr>
      </p:pic>
      <p:pic>
        <p:nvPicPr>
          <p:cNvPr id="238" name="CheckPointICON.jpg"/>
          <p:cNvPicPr/>
          <p:nvPr/>
        </p:nvPicPr>
        <p:blipFill>
          <a:blip r:embed="rId3">
            <a:extLst/>
          </a:blip>
          <a:stretch>
            <a:fillRect/>
          </a:stretch>
        </p:blipFill>
        <p:spPr>
          <a:xfrm>
            <a:off x="7467600" y="747712"/>
            <a:ext cx="1222375" cy="376239"/>
          </a:xfrm>
          <a:prstGeom prst="rect">
            <a:avLst/>
          </a:prstGeom>
          <a:ln w="12700">
            <a:miter lim="400000"/>
          </a:ln>
        </p:spPr>
      </p:pic>
      <p:sp>
        <p:nvSpPr>
          <p:cNvPr id="239" name="Shape 239"/>
          <p:cNvSpPr/>
          <p:nvPr/>
        </p:nvSpPr>
        <p:spPr>
          <a:xfrm>
            <a:off x="914400" y="2870200"/>
            <a:ext cx="3975100" cy="2298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true</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false</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sometimes true</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cannot be determined</a:t>
            </a:r>
          </a:p>
        </p:txBody>
      </p:sp>
      <p:sp>
        <p:nvSpPr>
          <p:cNvPr id="240" name="Shape 240"/>
          <p:cNvSpPr/>
          <p:nvPr/>
        </p:nvSpPr>
        <p:spPr>
          <a:xfrm>
            <a:off x="533400" y="1504950"/>
            <a:ext cx="7937500" cy="10922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3540">
              <a:lnSpc>
                <a:spcPct val="90000"/>
              </a:lnSpc>
              <a:buClr>
                <a:srgbClr val="E9332C"/>
              </a:buClr>
              <a:buFont typeface="Arial"/>
              <a:defRPr>
                <a:uFillTx/>
              </a:defRPr>
            </a:pPr>
            <a:r>
              <a:rPr b="1" sz="2400">
                <a:solidFill>
                  <a:srgbClr val="E9332C"/>
                </a:solidFill>
                <a:uFill>
                  <a:solidFill>
                    <a:srgbClr val="E9332C"/>
                  </a:solidFill>
                </a:uFill>
              </a:rPr>
              <a:t>A.</a:t>
            </a:r>
            <a:r>
              <a:rPr sz="2400">
                <a:uFill>
                  <a:solidFill/>
                </a:uFill>
              </a:rPr>
              <a:t> </a:t>
            </a:r>
            <a:r>
              <a:rPr b="1" sz="2400">
                <a:solidFill>
                  <a:srgbClr val="0068AD"/>
                </a:solidFill>
                <a:uFill>
                  <a:solidFill>
                    <a:srgbClr val="0068AD"/>
                  </a:solidFill>
                </a:uFill>
              </a:rPr>
              <a:t>For the given value, state whether the inequality is </a:t>
            </a:r>
            <a:r>
              <a:rPr b="1" i="1" sz="2400">
                <a:solidFill>
                  <a:srgbClr val="0068AD"/>
                </a:solidFill>
                <a:uFill>
                  <a:solidFill>
                    <a:srgbClr val="0068AD"/>
                  </a:solidFill>
                </a:uFill>
              </a:rPr>
              <a:t>true</a:t>
            </a:r>
            <a:r>
              <a:rPr b="1" sz="2400">
                <a:solidFill>
                  <a:srgbClr val="0068AD"/>
                </a:solidFill>
                <a:uFill>
                  <a:solidFill>
                    <a:srgbClr val="0068AD"/>
                  </a:solidFill>
                </a:uFill>
              </a:rPr>
              <a:t> or </a:t>
            </a:r>
            <a:r>
              <a:rPr b="1" i="1" sz="2400">
                <a:solidFill>
                  <a:srgbClr val="0068AD"/>
                </a:solidFill>
                <a:uFill>
                  <a:solidFill>
                    <a:srgbClr val="0068AD"/>
                  </a:solidFill>
                </a:uFill>
              </a:rPr>
              <a:t>false</a:t>
            </a:r>
            <a:r>
              <a:rPr b="1" sz="2400">
                <a:solidFill>
                  <a:srgbClr val="0068AD"/>
                </a:solidFill>
                <a:uFill>
                  <a:solidFill>
                    <a:srgbClr val="0068AD"/>
                  </a:solidFill>
                </a:uFill>
              </a:rPr>
              <a:t>.</a:t>
            </a:r>
            <a:br>
              <a:rPr b="1" sz="2400">
                <a:solidFill>
                  <a:srgbClr val="0068AD"/>
                </a:solidFill>
                <a:uFill>
                  <a:solidFill>
                    <a:srgbClr val="0068AD"/>
                  </a:solidFill>
                </a:uFill>
              </a:rPr>
            </a:br>
            <a:r>
              <a:rPr b="1" sz="2400">
                <a:solidFill>
                  <a:srgbClr val="0068AD"/>
                </a:solidFill>
                <a:uFill>
                  <a:solidFill>
                    <a:srgbClr val="0068AD"/>
                  </a:solidFill>
                </a:uFill>
              </a:rPr>
              <a:t>12 – </a:t>
            </a:r>
            <a:r>
              <a:rPr b="1" i="1" sz="2400">
                <a:solidFill>
                  <a:srgbClr val="0068AD"/>
                </a:solidFill>
                <a:uFill>
                  <a:solidFill>
                    <a:srgbClr val="0068AD"/>
                  </a:solidFill>
                </a:uFill>
              </a:rPr>
              <a:t>m</a:t>
            </a:r>
            <a:r>
              <a:rPr b="1" sz="2400">
                <a:solidFill>
                  <a:srgbClr val="0068AD"/>
                </a:solidFill>
                <a:uFill>
                  <a:solidFill>
                    <a:srgbClr val="0068AD"/>
                  </a:solidFill>
                </a:uFill>
              </a:rPr>
              <a:t> &gt; 7, </a:t>
            </a:r>
            <a:r>
              <a:rPr b="1" i="1" sz="2400">
                <a:solidFill>
                  <a:srgbClr val="0068AD"/>
                </a:solidFill>
                <a:uFill>
                  <a:solidFill>
                    <a:srgbClr val="0068AD"/>
                  </a:solidFill>
                </a:uFill>
              </a:rPr>
              <a:t>m</a:t>
            </a:r>
            <a:r>
              <a:rPr b="1" sz="2400">
                <a:solidFill>
                  <a:srgbClr val="0068AD"/>
                </a:solidFill>
                <a:uFill>
                  <a:solidFill>
                    <a:srgbClr val="0068AD"/>
                  </a:solidFill>
                </a:uFill>
              </a:rPr>
              <a:t> = 5</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37"/>
                                        </p:tgtEl>
                                        <p:attrNameLst>
                                          <p:attrName>style.visibility</p:attrName>
                                        </p:attrNameLst>
                                      </p:cBhvr>
                                      <p:to>
                                        <p:strVal val="visible"/>
                                      </p:to>
                                    </p:set>
                                    <p:animEffect filter="wipe(left)" transition="in">
                                      <p:cBhvr>
                                        <p:cTn id="7" dur="500"/>
                                        <p:tgtEl>
                                          <p:spTgt spid="237"/>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238"/>
                                        </p:tgtEl>
                                        <p:attrNameLst>
                                          <p:attrName>style.visibility</p:attrName>
                                        </p:attrNameLst>
                                      </p:cBhvr>
                                      <p:to>
                                        <p:strVal val="visible"/>
                                      </p:to>
                                    </p:set>
                                    <p:animEffect filter="fade" transition="in">
                                      <p:cBhvr>
                                        <p:cTn id="11" dur="500"/>
                                        <p:tgtEl>
                                          <p:spTgt spid="238"/>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240"/>
                                        </p:tgtEl>
                                        <p:attrNameLst>
                                          <p:attrName>style.visibility</p:attrName>
                                        </p:attrNameLst>
                                      </p:cBhvr>
                                      <p:to>
                                        <p:strVal val="visible"/>
                                      </p:to>
                                    </p:set>
                                    <p:animEffect filter="wipe(left)" transition="in">
                                      <p:cBhvr>
                                        <p:cTn id="15" dur="500"/>
                                        <p:tgtEl>
                                          <p:spTgt spid="240"/>
                                        </p:tgtEl>
                                      </p:cBhvr>
                                    </p:animEffect>
                                  </p:childTnLst>
                                </p:cTn>
                              </p:par>
                            </p:childTnLst>
                          </p:cTn>
                        </p:par>
                        <p:par>
                          <p:cTn id="16" fill="hold">
                            <p:stCondLst>
                              <p:cond delay="1500"/>
                            </p:stCondLst>
                            <p:childTnLst>
                              <p:par>
                                <p:cTn id="17" nodeType="afterEffect" presetClass="entr" presetSubtype="8" presetID="22" grpId="4" fill="hold">
                                  <p:stCondLst>
                                    <p:cond delay="0"/>
                                  </p:stCondLst>
                                  <p:iterate type="el" backwards="0">
                                    <p:tmAbs val="0"/>
                                  </p:iterate>
                                  <p:childTnLst>
                                    <p:set>
                                      <p:cBhvr>
                                        <p:cTn id="18" fill="hold"/>
                                        <p:tgtEl>
                                          <p:spTgt spid="239"/>
                                        </p:tgtEl>
                                        <p:attrNameLst>
                                          <p:attrName>style.visibility</p:attrName>
                                        </p:attrNameLst>
                                      </p:cBhvr>
                                      <p:to>
                                        <p:strVal val="visible"/>
                                      </p:to>
                                    </p:set>
                                    <p:animEffect filter="wipe(left)" transition="in">
                                      <p:cBhvr>
                                        <p:cTn id="19" dur="500"/>
                                        <p:tgtEl>
                                          <p:spTgt spid="239"/>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1" presetID="2" grpId="5" fill="hold">
                                  <p:stCondLst>
                                    <p:cond delay="0"/>
                                  </p:stCondLst>
                                  <p:iterate type="el" backwards="0">
                                    <p:tmAbs val="0"/>
                                  </p:iterate>
                                  <p:childTnLst>
                                    <p:set>
                                      <p:cBhvr>
                                        <p:cTn id="23" fill="hold"/>
                                        <p:tgtEl>
                                          <p:spTgt spid="236"/>
                                        </p:tgtEl>
                                        <p:attrNameLst>
                                          <p:attrName>style.visibility</p:attrName>
                                        </p:attrNameLst>
                                      </p:cBhvr>
                                      <p:to>
                                        <p:strVal val="visible"/>
                                      </p:to>
                                    </p:set>
                                    <p:anim calcmode="lin" valueType="num">
                                      <p:cBhvr>
                                        <p:cTn id="24" dur="1822" fill="hold"/>
                                        <p:tgtEl>
                                          <p:spTgt spid="236"/>
                                        </p:tgtEl>
                                        <p:attrNameLst>
                                          <p:attrName>ppt_x</p:attrName>
                                        </p:attrNameLst>
                                      </p:cBhvr>
                                      <p:tavLst>
                                        <p:tav tm="0">
                                          <p:val>
                                            <p:strVal val="#ppt_x"/>
                                          </p:val>
                                        </p:tav>
                                        <p:tav tm="100000">
                                          <p:val>
                                            <p:strVal val="#ppt_x"/>
                                          </p:val>
                                        </p:tav>
                                      </p:tavLst>
                                    </p:anim>
                                    <p:anim calcmode="lin" valueType="num">
                                      <p:cBhvr>
                                        <p:cTn id="25" dur="1822" fill="hold"/>
                                        <p:tgtEl>
                                          <p:spTgt spid="23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6" grpId="5"/>
      <p:bldP build="whole" bldLvl="1" animBg="1" rev="0" advAuto="0" spid="240" grpId="3"/>
      <p:bldP build="whole" bldLvl="1" animBg="1" rev="0" advAuto="0" spid="238" grpId="2"/>
      <p:bldP build="whole" bldLvl="1" animBg="1" rev="0" advAuto="0" spid="237" grpId="1"/>
      <p:bldP build="whole" bldLvl="1" animBg="1" rev="0" advAuto="0" spid="239" grpId="4"/>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2" name="Shape 242"/>
          <p:cNvSpPr/>
          <p:nvPr>
            <p:ph type="title"/>
          </p:nvPr>
        </p:nvSpPr>
        <p:spPr>
          <a:prstGeom prst="rect">
            <a:avLst/>
          </a:prstGeom>
        </p:spPr>
        <p:txBody>
          <a:bodyPr/>
          <a:lstStyle/>
          <a:p>
            <a:pPr lvl="0">
              <a:defRPr sz="1800">
                <a:uFillTx/>
              </a:defRPr>
            </a:pPr>
            <a:r>
              <a:rPr sz="1200">
                <a:uFill>
                  <a:solidFill/>
                </a:uFill>
              </a:rPr>
              <a:t>Example 3 CYP B</a:t>
            </a:r>
          </a:p>
        </p:txBody>
      </p:sp>
      <p:sp>
        <p:nvSpPr>
          <p:cNvPr id="243" name="Shape 243"/>
          <p:cNvSpPr/>
          <p:nvPr/>
        </p:nvSpPr>
        <p:spPr>
          <a:xfrm>
            <a:off x="895350" y="3133725"/>
            <a:ext cx="457201" cy="4572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57150">
            <a:solidFill>
              <a:srgbClr val="F2362F"/>
            </a:solidFill>
            <a:round/>
          </a:ln>
        </p:spPr>
        <p:txBody>
          <a:bodyPr lIns="0" tIns="0" rIns="0" bIns="0" anchor="ctr"/>
          <a:lstStyle/>
          <a:p>
            <a:pPr lvl="0"/>
          </a:p>
        </p:txBody>
      </p:sp>
      <p:pic>
        <p:nvPicPr>
          <p:cNvPr id="244" name="Check Progress.png"/>
          <p:cNvPicPr/>
          <p:nvPr/>
        </p:nvPicPr>
        <p:blipFill>
          <a:blip r:embed="rId2">
            <a:extLst/>
          </a:blip>
          <a:stretch>
            <a:fillRect/>
          </a:stretch>
        </p:blipFill>
        <p:spPr>
          <a:xfrm>
            <a:off x="2716212" y="712787"/>
            <a:ext cx="2846388" cy="511176"/>
          </a:xfrm>
          <a:prstGeom prst="rect">
            <a:avLst/>
          </a:prstGeom>
          <a:ln w="12700">
            <a:miter lim="400000"/>
          </a:ln>
        </p:spPr>
      </p:pic>
      <p:pic>
        <p:nvPicPr>
          <p:cNvPr id="245" name="CheckPointICON.jpg"/>
          <p:cNvPicPr/>
          <p:nvPr/>
        </p:nvPicPr>
        <p:blipFill>
          <a:blip r:embed="rId3">
            <a:extLst/>
          </a:blip>
          <a:stretch>
            <a:fillRect/>
          </a:stretch>
        </p:blipFill>
        <p:spPr>
          <a:xfrm>
            <a:off x="7467600" y="747712"/>
            <a:ext cx="1222375" cy="376239"/>
          </a:xfrm>
          <a:prstGeom prst="rect">
            <a:avLst/>
          </a:prstGeom>
          <a:ln w="12700">
            <a:miter lim="400000"/>
          </a:ln>
        </p:spPr>
      </p:pic>
      <p:sp>
        <p:nvSpPr>
          <p:cNvPr id="246" name="Shape 246"/>
          <p:cNvSpPr/>
          <p:nvPr/>
        </p:nvSpPr>
        <p:spPr>
          <a:xfrm>
            <a:off x="533400" y="1504950"/>
            <a:ext cx="8089900" cy="774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3540">
              <a:lnSpc>
                <a:spcPct val="90000"/>
              </a:lnSpc>
              <a:buClr>
                <a:srgbClr val="E9332C"/>
              </a:buClr>
              <a:buFont typeface="Arial"/>
              <a:defRPr>
                <a:uFillTx/>
              </a:defRPr>
            </a:pPr>
            <a:r>
              <a:rPr b="1" sz="2400">
                <a:solidFill>
                  <a:srgbClr val="E9332C"/>
                </a:solidFill>
                <a:uFill>
                  <a:solidFill>
                    <a:srgbClr val="E9332C"/>
                  </a:solidFill>
                </a:uFill>
              </a:rPr>
              <a:t>B.</a:t>
            </a:r>
            <a:r>
              <a:rPr sz="2400">
                <a:uFill>
                  <a:solidFill/>
                </a:uFill>
              </a:rPr>
              <a:t> </a:t>
            </a:r>
            <a:r>
              <a:rPr b="1" sz="2400">
                <a:solidFill>
                  <a:srgbClr val="0068AD"/>
                </a:solidFill>
                <a:uFill>
                  <a:solidFill>
                    <a:srgbClr val="0068AD"/>
                  </a:solidFill>
                </a:uFill>
              </a:rPr>
              <a:t>For the given value, state whether the inequality is </a:t>
            </a:r>
            <a:r>
              <a:rPr b="1" i="1" sz="2400">
                <a:solidFill>
                  <a:srgbClr val="0068AD"/>
                </a:solidFill>
                <a:uFill>
                  <a:solidFill>
                    <a:srgbClr val="0068AD"/>
                  </a:solidFill>
                </a:uFill>
              </a:rPr>
              <a:t>true</a:t>
            </a:r>
            <a:r>
              <a:rPr b="1" sz="2400">
                <a:solidFill>
                  <a:srgbClr val="0068AD"/>
                </a:solidFill>
                <a:uFill>
                  <a:solidFill>
                    <a:srgbClr val="0068AD"/>
                  </a:solidFill>
                </a:uFill>
              </a:rPr>
              <a:t> or </a:t>
            </a:r>
            <a:r>
              <a:rPr b="1" i="1" sz="2400">
                <a:solidFill>
                  <a:srgbClr val="0068AD"/>
                </a:solidFill>
                <a:uFill>
                  <a:solidFill>
                    <a:srgbClr val="0068AD"/>
                  </a:solidFill>
                </a:uFill>
              </a:rPr>
              <a:t>false</a:t>
            </a:r>
            <a:r>
              <a:rPr b="1" sz="2400">
                <a:solidFill>
                  <a:srgbClr val="0068AD"/>
                </a:solidFill>
                <a:uFill>
                  <a:solidFill>
                    <a:srgbClr val="0068AD"/>
                  </a:solidFill>
                </a:uFill>
              </a:rPr>
              <a:t>.</a:t>
            </a:r>
          </a:p>
        </p:txBody>
      </p:sp>
      <p:pic>
        <p:nvPicPr>
          <p:cNvPr id="247" name="PA_62.png"/>
          <p:cNvPicPr/>
          <p:nvPr/>
        </p:nvPicPr>
        <p:blipFill>
          <a:blip r:embed="rId4">
            <a:extLst/>
          </a:blip>
          <a:stretch>
            <a:fillRect/>
          </a:stretch>
        </p:blipFill>
        <p:spPr>
          <a:xfrm>
            <a:off x="942975" y="2209800"/>
            <a:ext cx="2403476" cy="785813"/>
          </a:xfrm>
          <a:prstGeom prst="rect">
            <a:avLst/>
          </a:prstGeom>
          <a:ln w="12700">
            <a:miter lim="400000"/>
          </a:ln>
        </p:spPr>
      </p:pic>
      <p:sp>
        <p:nvSpPr>
          <p:cNvPr id="248" name="Shape 248"/>
          <p:cNvSpPr/>
          <p:nvPr/>
        </p:nvSpPr>
        <p:spPr>
          <a:xfrm>
            <a:off x="914400" y="3124200"/>
            <a:ext cx="3975100" cy="2298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true</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false</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sometimes true</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cannot be determined</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46"/>
                                        </p:tgtEl>
                                        <p:attrNameLst>
                                          <p:attrName>style.visibility</p:attrName>
                                        </p:attrNameLst>
                                      </p:cBhvr>
                                      <p:to>
                                        <p:strVal val="visible"/>
                                      </p:to>
                                    </p:set>
                                    <p:animEffect filter="wipe(left)" transition="in">
                                      <p:cBhvr>
                                        <p:cTn id="7" dur="500"/>
                                        <p:tgtEl>
                                          <p:spTgt spid="246"/>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247"/>
                                        </p:tgtEl>
                                        <p:attrNameLst>
                                          <p:attrName>style.visibility</p:attrName>
                                        </p:attrNameLst>
                                      </p:cBhvr>
                                      <p:to>
                                        <p:strVal val="visible"/>
                                      </p:to>
                                    </p:set>
                                    <p:animEffect filter="wipe(left)" transition="in">
                                      <p:cBhvr>
                                        <p:cTn id="11" dur="500"/>
                                        <p:tgtEl>
                                          <p:spTgt spid="247"/>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248"/>
                                        </p:tgtEl>
                                        <p:attrNameLst>
                                          <p:attrName>style.visibility</p:attrName>
                                        </p:attrNameLst>
                                      </p:cBhvr>
                                      <p:to>
                                        <p:strVal val="visible"/>
                                      </p:to>
                                    </p:set>
                                    <p:animEffect filter="wipe(left)" transition="in">
                                      <p:cBhvr>
                                        <p:cTn id="15" dur="500"/>
                                        <p:tgtEl>
                                          <p:spTgt spid="248"/>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1" presetID="2" grpId="4" fill="hold">
                                  <p:stCondLst>
                                    <p:cond delay="0"/>
                                  </p:stCondLst>
                                  <p:iterate type="el" backwards="0">
                                    <p:tmAbs val="0"/>
                                  </p:iterate>
                                  <p:childTnLst>
                                    <p:set>
                                      <p:cBhvr>
                                        <p:cTn id="19" fill="hold"/>
                                        <p:tgtEl>
                                          <p:spTgt spid="243"/>
                                        </p:tgtEl>
                                        <p:attrNameLst>
                                          <p:attrName>style.visibility</p:attrName>
                                        </p:attrNameLst>
                                      </p:cBhvr>
                                      <p:to>
                                        <p:strVal val="visible"/>
                                      </p:to>
                                    </p:set>
                                    <p:anim calcmode="lin" valueType="num">
                                      <p:cBhvr>
                                        <p:cTn id="20" dur="1822" fill="hold"/>
                                        <p:tgtEl>
                                          <p:spTgt spid="243"/>
                                        </p:tgtEl>
                                        <p:attrNameLst>
                                          <p:attrName>ppt_x</p:attrName>
                                        </p:attrNameLst>
                                      </p:cBhvr>
                                      <p:tavLst>
                                        <p:tav tm="0">
                                          <p:val>
                                            <p:strVal val="#ppt_x"/>
                                          </p:val>
                                        </p:tav>
                                        <p:tav tm="100000">
                                          <p:val>
                                            <p:strVal val="#ppt_x"/>
                                          </p:val>
                                        </p:tav>
                                      </p:tavLst>
                                    </p:anim>
                                    <p:anim calcmode="lin" valueType="num">
                                      <p:cBhvr>
                                        <p:cTn id="21" dur="1822" fill="hold"/>
                                        <p:tgtEl>
                                          <p:spTgt spid="24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8" grpId="3"/>
      <p:bldP build="whole" bldLvl="1" animBg="1" rev="0" advAuto="0" spid="246" grpId="1"/>
      <p:bldP build="whole" bldLvl="1" animBg="1" rev="0" advAuto="0" spid="243" grpId="4"/>
      <p:bldP build="whole" bldLvl="1" animBg="1" rev="0" advAuto="0" spid="247" grpId="2"/>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0" name="Shape 250"/>
          <p:cNvSpPr/>
          <p:nvPr>
            <p:ph type="title"/>
          </p:nvPr>
        </p:nvSpPr>
        <p:spPr>
          <a:prstGeom prst="rect">
            <a:avLst/>
          </a:prstGeom>
        </p:spPr>
        <p:txBody>
          <a:bodyPr/>
          <a:lstStyle/>
          <a:p>
            <a:pPr lvl="0">
              <a:defRPr sz="1800">
                <a:uFillTx/>
              </a:defRPr>
            </a:pPr>
            <a:r>
              <a:rPr sz="1200">
                <a:uFill>
                  <a:solidFill/>
                </a:uFill>
              </a:rPr>
              <a:t>Example 4 A</a:t>
            </a:r>
          </a:p>
        </p:txBody>
      </p:sp>
      <p:sp>
        <p:nvSpPr>
          <p:cNvPr id="251" name="Shape 251"/>
          <p:cNvSpPr/>
          <p:nvPr/>
        </p:nvSpPr>
        <p:spPr>
          <a:xfrm>
            <a:off x="2628900" y="771525"/>
            <a:ext cx="5994401" cy="385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100"/>
              </a:spcBef>
              <a:buClr>
                <a:srgbClr val="F2362F"/>
              </a:buClr>
              <a:buFont typeface="Arial"/>
              <a:defRPr b="1" sz="2000">
                <a:solidFill>
                  <a:srgbClr val="F2362F"/>
                </a:solidFill>
                <a:uFill>
                  <a:solidFill>
                    <a:srgbClr val="F2362F"/>
                  </a:solidFill>
                </a:uFill>
              </a:defRPr>
            </a:lvl1pPr>
          </a:lstStyle>
          <a:p>
            <a:pPr lvl="0">
              <a:defRPr b="0" sz="1800">
                <a:solidFill>
                  <a:srgbClr val="000000"/>
                </a:solidFill>
                <a:uFillTx/>
              </a:defRPr>
            </a:pPr>
            <a:r>
              <a:rPr b="1" sz="2000">
                <a:solidFill>
                  <a:srgbClr val="F2362F"/>
                </a:solidFill>
                <a:uFill>
                  <a:solidFill>
                    <a:srgbClr val="F2362F"/>
                  </a:solidFill>
                </a:uFill>
              </a:rPr>
              <a:t>Graph an Inequality</a:t>
            </a:r>
          </a:p>
        </p:txBody>
      </p:sp>
      <p:sp>
        <p:nvSpPr>
          <p:cNvPr id="252" name="Shape 252"/>
          <p:cNvSpPr/>
          <p:nvPr/>
        </p:nvSpPr>
        <p:spPr>
          <a:xfrm>
            <a:off x="876300" y="1514475"/>
            <a:ext cx="7721600" cy="15621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nSpc>
                <a:spcPct val="90000"/>
              </a:lnSpc>
              <a:spcBef>
                <a:spcPts val="500"/>
              </a:spcBef>
              <a:buClr>
                <a:srgbClr val="E9332C"/>
              </a:buClr>
              <a:buFont typeface="Arial"/>
              <a:defRPr>
                <a:uFillTx/>
              </a:defRPr>
            </a:pPr>
            <a:r>
              <a:rPr b="1" sz="2400">
                <a:solidFill>
                  <a:srgbClr val="E9332C"/>
                </a:solidFill>
                <a:uFill>
                  <a:solidFill>
                    <a:srgbClr val="E9332C"/>
                  </a:solidFill>
                </a:uFill>
              </a:rPr>
              <a:t>A.</a:t>
            </a:r>
            <a:r>
              <a:rPr sz="2400">
                <a:uFill>
                  <a:solidFill/>
                </a:uFill>
              </a:rPr>
              <a:t> </a:t>
            </a:r>
            <a:r>
              <a:rPr b="1" sz="2400">
                <a:solidFill>
                  <a:srgbClr val="0068AD"/>
                </a:solidFill>
                <a:uFill>
                  <a:solidFill>
                    <a:srgbClr val="0068AD"/>
                  </a:solidFill>
                </a:uFill>
              </a:rPr>
              <a:t>Graph </a:t>
            </a:r>
            <a:r>
              <a:rPr b="1" i="1" sz="2400">
                <a:solidFill>
                  <a:srgbClr val="0068AD"/>
                </a:solidFill>
                <a:uFill>
                  <a:solidFill>
                    <a:srgbClr val="0068AD"/>
                  </a:solidFill>
                </a:uFill>
              </a:rPr>
              <a:t>x</a:t>
            </a:r>
            <a:r>
              <a:rPr b="1" sz="2400">
                <a:solidFill>
                  <a:srgbClr val="0068AD"/>
                </a:solidFill>
                <a:uFill>
                  <a:solidFill>
                    <a:srgbClr val="0068AD"/>
                  </a:solidFill>
                </a:uFill>
              </a:rPr>
              <a:t> &gt; 10 on a number line.</a:t>
            </a:r>
            <a:endParaRPr b="1" sz="2400">
              <a:solidFill>
                <a:srgbClr val="0068AD"/>
              </a:solidFill>
              <a:uFill>
                <a:solidFill>
                  <a:srgbClr val="0068AD"/>
                </a:solidFill>
              </a:uFill>
            </a:endParaRPr>
          </a:p>
          <a:p>
            <a:pPr lvl="0">
              <a:lnSpc>
                <a:spcPct val="90000"/>
              </a:lnSpc>
              <a:spcBef>
                <a:spcPts val="500"/>
              </a:spcBef>
              <a:buClr>
                <a:srgbClr val="000000"/>
              </a:buClr>
              <a:buFont typeface="Arial"/>
              <a:defRPr>
                <a:uFillTx/>
              </a:defRPr>
            </a:pPr>
            <a:r>
              <a:rPr sz="2400">
                <a:uFill>
                  <a:solidFill/>
                </a:uFill>
              </a:rPr>
              <a:t>Locate 10 on a number line. Draw an open dot on 10 because 10 is </a:t>
            </a:r>
            <a:r>
              <a:rPr i="1" sz="2400">
                <a:uFill>
                  <a:solidFill/>
                </a:uFill>
              </a:rPr>
              <a:t>not</a:t>
            </a:r>
            <a:r>
              <a:rPr sz="2400">
                <a:uFill>
                  <a:solidFill/>
                </a:uFill>
              </a:rPr>
              <a:t> included.</a:t>
            </a:r>
            <a:endParaRPr sz="2400">
              <a:uFill>
                <a:solidFill/>
              </a:uFill>
            </a:endParaRPr>
          </a:p>
          <a:p>
            <a:pPr lvl="0">
              <a:lnSpc>
                <a:spcPct val="90000"/>
              </a:lnSpc>
              <a:spcBef>
                <a:spcPts val="500"/>
              </a:spcBef>
              <a:buClr>
                <a:srgbClr val="000000"/>
              </a:buClr>
              <a:buFont typeface="Arial"/>
              <a:defRPr>
                <a:uFillTx/>
              </a:defRPr>
            </a:pPr>
            <a:r>
              <a:rPr sz="2400">
                <a:uFill>
                  <a:solidFill/>
                </a:uFill>
              </a:rPr>
              <a:t>Draw an arrow to the right.</a:t>
            </a:r>
          </a:p>
        </p:txBody>
      </p:sp>
      <p:sp>
        <p:nvSpPr>
          <p:cNvPr id="253" name="Shape 253"/>
          <p:cNvSpPr/>
          <p:nvPr/>
        </p:nvSpPr>
        <p:spPr>
          <a:xfrm>
            <a:off x="533400" y="5181600"/>
            <a:ext cx="8089900" cy="774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3540">
              <a:lnSpc>
                <a:spcPct val="90000"/>
              </a:lnSpc>
              <a:spcBef>
                <a:spcPts val="500"/>
              </a:spcBef>
              <a:buClr>
                <a:srgbClr val="FFFFFF"/>
              </a:buClr>
              <a:buFont typeface="Arial"/>
              <a:defRPr>
                <a:uFillTx/>
              </a:defRPr>
            </a:pPr>
            <a:r>
              <a:rPr sz="2400">
                <a:solidFill>
                  <a:srgbClr val="F2362F"/>
                </a:solidFill>
                <a:uFill>
                  <a:solidFill>
                    <a:srgbClr val="F2362F"/>
                  </a:solidFill>
                </a:uFill>
              </a:rPr>
              <a:t>The inequality </a:t>
            </a:r>
            <a:r>
              <a:rPr i="1" sz="2400">
                <a:solidFill>
                  <a:srgbClr val="F2362F"/>
                </a:solidFill>
                <a:uFill>
                  <a:solidFill>
                    <a:srgbClr val="F2362F"/>
                  </a:solidFill>
                </a:uFill>
              </a:rPr>
              <a:t>x</a:t>
            </a:r>
            <a:r>
              <a:rPr sz="2400">
                <a:solidFill>
                  <a:srgbClr val="F2362F"/>
                </a:solidFill>
                <a:uFill>
                  <a:solidFill>
                    <a:srgbClr val="F2362F"/>
                  </a:solidFill>
                </a:uFill>
              </a:rPr>
              <a:t> &gt; 10 means that all numbers greater than 10 will make the sentence true.</a:t>
            </a:r>
          </a:p>
        </p:txBody>
      </p:sp>
      <p:pic>
        <p:nvPicPr>
          <p:cNvPr id="254" name="5-4.jpg"/>
          <p:cNvPicPr/>
          <p:nvPr/>
        </p:nvPicPr>
        <p:blipFill>
          <a:blip r:embed="rId2">
            <a:extLst/>
          </a:blip>
          <a:stretch>
            <a:fillRect/>
          </a:stretch>
        </p:blipFill>
        <p:spPr>
          <a:xfrm>
            <a:off x="1171575" y="3505200"/>
            <a:ext cx="6800851" cy="1035051"/>
          </a:xfrm>
          <a:prstGeom prst="rect">
            <a:avLst/>
          </a:prstGeom>
          <a:ln w="12700">
            <a:miter lim="400000"/>
          </a:ln>
        </p:spPr>
      </p:pic>
      <p:sp>
        <p:nvSpPr>
          <p:cNvPr id="255" name="Shape 255"/>
          <p:cNvSpPr/>
          <p:nvPr/>
        </p:nvSpPr>
        <p:spPr>
          <a:xfrm>
            <a:off x="4391025" y="3743325"/>
            <a:ext cx="228601" cy="2286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38100">
            <a:solidFill>
              <a:srgbClr val="0080FF"/>
            </a:solidFill>
            <a:round/>
          </a:ln>
        </p:spPr>
        <p:txBody>
          <a:bodyPr lIns="0" tIns="0" rIns="0" bIns="0" anchor="ctr"/>
          <a:lstStyle/>
          <a:p>
            <a:pPr lvl="0"/>
          </a:p>
        </p:txBody>
      </p:sp>
      <p:sp>
        <p:nvSpPr>
          <p:cNvPr id="256" name="Shape 256"/>
          <p:cNvSpPr/>
          <p:nvPr/>
        </p:nvSpPr>
        <p:spPr>
          <a:xfrm>
            <a:off x="4610100" y="3867150"/>
            <a:ext cx="3286125" cy="1588"/>
          </a:xfrm>
          <a:prstGeom prst="line">
            <a:avLst/>
          </a:prstGeom>
          <a:ln w="76200">
            <a:solidFill>
              <a:srgbClr val="0080FF"/>
            </a:solidFill>
            <a:round/>
            <a:tailEnd type="triangle"/>
          </a:ln>
        </p:spPr>
        <p:txBody>
          <a:bodyPr lIns="0" tIns="0" rIns="0" bIns="0"/>
          <a:lstStyle/>
          <a:p>
            <a:pPr lvl="0" marL="0" marR="0" defTabSz="457200">
              <a:defRPr sz="1200">
                <a:uFillTx/>
                <a:latin typeface="Helvetica"/>
                <a:ea typeface="Helvetica"/>
                <a:cs typeface="Helvetica"/>
                <a:sym typeface="Helvetica"/>
              </a:defRPr>
            </a:pPr>
          </a:p>
        </p:txBody>
      </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52">
                                            <p:bg/>
                                          </p:spTgt>
                                        </p:tgtEl>
                                        <p:attrNameLst>
                                          <p:attrName>style.visibility</p:attrName>
                                        </p:attrNameLst>
                                      </p:cBhvr>
                                      <p:to>
                                        <p:strVal val="visible"/>
                                      </p:to>
                                    </p:set>
                                    <p:animEffect filter="wipe(left)" transition="in">
                                      <p:cBhvr>
                                        <p:cTn id="7" dur="500"/>
                                        <p:tgtEl>
                                          <p:spTgt spid="252">
                                            <p:bg/>
                                          </p:spTgt>
                                        </p:tgtEl>
                                      </p:cBhvr>
                                    </p:animEffect>
                                  </p:childTnLst>
                                </p:cTn>
                              </p:par>
                              <p:par>
                                <p:cTn id="8" presetClass="entr" presetSubtype="8" presetID="22" grpId="1" fill="hold">
                                  <p:stCondLst>
                                    <p:cond delay="0"/>
                                  </p:stCondLst>
                                  <p:iterate type="el" backwards="0">
                                    <p:tmAbs val="0"/>
                                  </p:iterate>
                                  <p:childTnLst>
                                    <p:set>
                                      <p:cBhvr>
                                        <p:cTn id="9" fill="hold"/>
                                        <p:tgtEl>
                                          <p:spTgt spid="252">
                                            <p:txEl>
                                              <p:pRg st="0" end="0"/>
                                            </p:txEl>
                                          </p:spTgt>
                                        </p:tgtEl>
                                        <p:attrNameLst>
                                          <p:attrName>style.visibility</p:attrName>
                                        </p:attrNameLst>
                                      </p:cBhvr>
                                      <p:to>
                                        <p:strVal val="visible"/>
                                      </p:to>
                                    </p:set>
                                    <p:animEffect filter="wipe(left)" transition="in">
                                      <p:cBhvr>
                                        <p:cTn id="10" dur="500"/>
                                        <p:tgtEl>
                                          <p:spTgt spid="252">
                                            <p:txEl>
                                              <p:pRg st="0" end="0"/>
                                            </p:txEl>
                                          </p:spTgt>
                                        </p:tgtEl>
                                      </p:cBhvr>
                                    </p:animEffect>
                                  </p:childTnLst>
                                </p:cTn>
                              </p:par>
                            </p:childTnLst>
                          </p:cTn>
                        </p:par>
                        <p:par>
                          <p:cTn id="11" fill="hold">
                            <p:stCondLst>
                              <p:cond delay="500"/>
                            </p:stCondLst>
                            <p:childTnLst>
                              <p:par>
                                <p:cTn id="12" nodeType="afterEffect" presetClass="entr" presetSubtype="8" presetID="22" grpId="2" fill="hold">
                                  <p:stCondLst>
                                    <p:cond delay="0"/>
                                  </p:stCondLst>
                                  <p:iterate type="el" backwards="0">
                                    <p:tmAbs val="0"/>
                                  </p:iterate>
                                  <p:childTnLst>
                                    <p:set>
                                      <p:cBhvr>
                                        <p:cTn id="13" fill="hold"/>
                                        <p:tgtEl>
                                          <p:spTgt spid="254"/>
                                        </p:tgtEl>
                                        <p:attrNameLst>
                                          <p:attrName>style.visibility</p:attrName>
                                        </p:attrNameLst>
                                      </p:cBhvr>
                                      <p:to>
                                        <p:strVal val="visible"/>
                                      </p:to>
                                    </p:set>
                                    <p:animEffect filter="wipe(left)" transition="in">
                                      <p:cBhvr>
                                        <p:cTn id="14" dur="500"/>
                                        <p:tgtEl>
                                          <p:spTgt spid="254"/>
                                        </p:tgtEl>
                                      </p:cBhvr>
                                    </p:animEffect>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8" presetID="22" grpId="1" fill="hold">
                                  <p:stCondLst>
                                    <p:cond delay="0"/>
                                  </p:stCondLst>
                                  <p:iterate type="el" backwards="0">
                                    <p:tmAbs val="0"/>
                                  </p:iterate>
                                  <p:childTnLst>
                                    <p:set>
                                      <p:cBhvr>
                                        <p:cTn id="18" fill="hold"/>
                                        <p:tgtEl>
                                          <p:spTgt spid="252">
                                            <p:txEl>
                                              <p:pRg st="1" end="1"/>
                                            </p:txEl>
                                          </p:spTgt>
                                        </p:tgtEl>
                                        <p:attrNameLst>
                                          <p:attrName>style.visibility</p:attrName>
                                        </p:attrNameLst>
                                      </p:cBhvr>
                                      <p:to>
                                        <p:strVal val="visible"/>
                                      </p:to>
                                    </p:set>
                                    <p:animEffect filter="wipe(left)" transition="in">
                                      <p:cBhvr>
                                        <p:cTn id="19" dur="500"/>
                                        <p:tgtEl>
                                          <p:spTgt spid="25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8" presetID="22" grpId="3" fill="hold">
                                  <p:stCondLst>
                                    <p:cond delay="0"/>
                                  </p:stCondLst>
                                  <p:iterate type="el" backwards="0">
                                    <p:tmAbs val="0"/>
                                  </p:iterate>
                                  <p:childTnLst>
                                    <p:set>
                                      <p:cBhvr>
                                        <p:cTn id="23" fill="hold"/>
                                        <p:tgtEl>
                                          <p:spTgt spid="255"/>
                                        </p:tgtEl>
                                        <p:attrNameLst>
                                          <p:attrName>style.visibility</p:attrName>
                                        </p:attrNameLst>
                                      </p:cBhvr>
                                      <p:to>
                                        <p:strVal val="visible"/>
                                      </p:to>
                                    </p:set>
                                    <p:animEffect filter="wipe(left)" transition="in">
                                      <p:cBhvr>
                                        <p:cTn id="24" dur="500"/>
                                        <p:tgtEl>
                                          <p:spTgt spid="255"/>
                                        </p:tgtEl>
                                      </p:cBhvr>
                                    </p:animEffec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8" presetID="22" grpId="1" fill="hold">
                                  <p:stCondLst>
                                    <p:cond delay="0"/>
                                  </p:stCondLst>
                                  <p:iterate type="el" backwards="0">
                                    <p:tmAbs val="0"/>
                                  </p:iterate>
                                  <p:childTnLst>
                                    <p:set>
                                      <p:cBhvr>
                                        <p:cTn id="28" fill="hold"/>
                                        <p:tgtEl>
                                          <p:spTgt spid="252">
                                            <p:txEl>
                                              <p:pRg st="2" end="2"/>
                                            </p:txEl>
                                          </p:spTgt>
                                        </p:tgtEl>
                                        <p:attrNameLst>
                                          <p:attrName>style.visibility</p:attrName>
                                        </p:attrNameLst>
                                      </p:cBhvr>
                                      <p:to>
                                        <p:strVal val="visible"/>
                                      </p:to>
                                    </p:set>
                                    <p:animEffect filter="wipe(left)" transition="in">
                                      <p:cBhvr>
                                        <p:cTn id="29" dur="500"/>
                                        <p:tgtEl>
                                          <p:spTgt spid="25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nodeType="clickEffect" presetClass="entr" presetSubtype="8" presetID="22" grpId="4" fill="hold">
                                  <p:stCondLst>
                                    <p:cond delay="0"/>
                                  </p:stCondLst>
                                  <p:iterate type="el" backwards="0">
                                    <p:tmAbs val="0"/>
                                  </p:iterate>
                                  <p:childTnLst>
                                    <p:set>
                                      <p:cBhvr>
                                        <p:cTn id="33" fill="hold"/>
                                        <p:tgtEl>
                                          <p:spTgt spid="256"/>
                                        </p:tgtEl>
                                        <p:attrNameLst>
                                          <p:attrName>style.visibility</p:attrName>
                                        </p:attrNameLst>
                                      </p:cBhvr>
                                      <p:to>
                                        <p:strVal val="visible"/>
                                      </p:to>
                                    </p:set>
                                    <p:animEffect filter="wipe(left)" transition="in">
                                      <p:cBhvr>
                                        <p:cTn id="34" dur="500"/>
                                        <p:tgtEl>
                                          <p:spTgt spid="256"/>
                                        </p:tgtEl>
                                      </p:cBhvr>
                                    </p:animEffect>
                                  </p:childTnLst>
                                </p:cTn>
                              </p:par>
                            </p:childTnLst>
                          </p:cTn>
                        </p:par>
                      </p:childTnLst>
                    </p:cTn>
                  </p:par>
                  <p:par>
                    <p:cTn id="35" fill="hold">
                      <p:stCondLst>
                        <p:cond delay="indefinite"/>
                      </p:stCondLst>
                      <p:childTnLst>
                        <p:par>
                          <p:cTn id="36" fill="hold">
                            <p:stCondLst>
                              <p:cond delay="0"/>
                            </p:stCondLst>
                            <p:childTnLst>
                              <p:par>
                                <p:cTn id="37" nodeType="clickEffect" presetClass="entr" presetSubtype="8" presetID="22" grpId="5" fill="hold">
                                  <p:stCondLst>
                                    <p:cond delay="0"/>
                                  </p:stCondLst>
                                  <p:iterate type="el" backwards="0">
                                    <p:tmAbs val="0"/>
                                  </p:iterate>
                                  <p:childTnLst>
                                    <p:set>
                                      <p:cBhvr>
                                        <p:cTn id="38" fill="hold"/>
                                        <p:tgtEl>
                                          <p:spTgt spid="253">
                                            <p:bg/>
                                          </p:spTgt>
                                        </p:tgtEl>
                                        <p:attrNameLst>
                                          <p:attrName>style.visibility</p:attrName>
                                        </p:attrNameLst>
                                      </p:cBhvr>
                                      <p:to>
                                        <p:strVal val="visible"/>
                                      </p:to>
                                    </p:set>
                                    <p:animEffect filter="wipe(left)" transition="in">
                                      <p:cBhvr>
                                        <p:cTn id="39" dur="500"/>
                                        <p:tgtEl>
                                          <p:spTgt spid="253">
                                            <p:bg/>
                                          </p:spTgt>
                                        </p:tgtEl>
                                      </p:cBhvr>
                                    </p:animEffect>
                                  </p:childTnLst>
                                </p:cTn>
                              </p:par>
                              <p:par>
                                <p:cTn id="40" presetClass="entr" presetSubtype="8" presetID="22" grpId="5" fill="hold">
                                  <p:stCondLst>
                                    <p:cond delay="0"/>
                                  </p:stCondLst>
                                  <p:iterate type="el" backwards="0">
                                    <p:tmAbs val="0"/>
                                  </p:iterate>
                                  <p:childTnLst>
                                    <p:set>
                                      <p:cBhvr>
                                        <p:cTn id="41" fill="hold"/>
                                        <p:tgtEl>
                                          <p:spTgt spid="253">
                                            <p:txEl>
                                              <p:pRg st="0" end="0"/>
                                            </p:txEl>
                                          </p:spTgt>
                                        </p:tgtEl>
                                        <p:attrNameLst>
                                          <p:attrName>style.visibility</p:attrName>
                                        </p:attrNameLst>
                                      </p:cBhvr>
                                      <p:to>
                                        <p:strVal val="visible"/>
                                      </p:to>
                                    </p:set>
                                    <p:animEffect filter="wipe(left)" transition="in">
                                      <p:cBhvr>
                                        <p:cTn id="42" dur="500"/>
                                        <p:tgtEl>
                                          <p:spTgt spid="253">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5" grpId="3"/>
      <p:bldP build="whole" bldLvl="1" animBg="1" rev="0" advAuto="0" spid="254" grpId="2"/>
      <p:bldP build="p" bldLvl="5" animBg="1" rev="0" advAuto="0" spid="252" grpId="1"/>
      <p:bldP build="p" bldLvl="5" animBg="1" rev="0" advAuto="0" spid="253" grpId="5"/>
      <p:bldP build="whole" bldLvl="1" animBg="1" rev="0" advAuto="0" spid="256" grpId="4"/>
    </p:bldLst>
  </p:timing>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8" name="Shape 258"/>
          <p:cNvSpPr/>
          <p:nvPr>
            <p:ph type="title"/>
          </p:nvPr>
        </p:nvSpPr>
        <p:spPr>
          <a:prstGeom prst="rect">
            <a:avLst/>
          </a:prstGeom>
        </p:spPr>
        <p:txBody>
          <a:bodyPr/>
          <a:lstStyle/>
          <a:p>
            <a:pPr lvl="0">
              <a:defRPr sz="1800">
                <a:uFillTx/>
              </a:defRPr>
            </a:pPr>
            <a:r>
              <a:rPr sz="1200">
                <a:uFill>
                  <a:solidFill/>
                </a:uFill>
              </a:rPr>
              <a:t>Example 4  B</a:t>
            </a:r>
          </a:p>
        </p:txBody>
      </p:sp>
      <p:sp>
        <p:nvSpPr>
          <p:cNvPr id="259" name="Shape 259"/>
          <p:cNvSpPr/>
          <p:nvPr/>
        </p:nvSpPr>
        <p:spPr>
          <a:xfrm>
            <a:off x="2628900" y="771525"/>
            <a:ext cx="5994401" cy="385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100"/>
              </a:spcBef>
              <a:buClr>
                <a:srgbClr val="F2362F"/>
              </a:buClr>
              <a:buFont typeface="Arial"/>
              <a:defRPr b="1" sz="2000">
                <a:solidFill>
                  <a:srgbClr val="F2362F"/>
                </a:solidFill>
                <a:uFill>
                  <a:solidFill>
                    <a:srgbClr val="F2362F"/>
                  </a:solidFill>
                </a:uFill>
              </a:defRPr>
            </a:lvl1pPr>
          </a:lstStyle>
          <a:p>
            <a:pPr lvl="0">
              <a:defRPr b="0" sz="1800">
                <a:solidFill>
                  <a:srgbClr val="000000"/>
                </a:solidFill>
                <a:uFillTx/>
              </a:defRPr>
            </a:pPr>
            <a:r>
              <a:rPr b="1" sz="2000">
                <a:solidFill>
                  <a:srgbClr val="F2362F"/>
                </a:solidFill>
                <a:uFill>
                  <a:solidFill>
                    <a:srgbClr val="F2362F"/>
                  </a:solidFill>
                </a:uFill>
              </a:rPr>
              <a:t>Graph an Inequality</a:t>
            </a:r>
          </a:p>
        </p:txBody>
      </p:sp>
      <p:sp>
        <p:nvSpPr>
          <p:cNvPr id="260" name="Shape 260"/>
          <p:cNvSpPr/>
          <p:nvPr/>
        </p:nvSpPr>
        <p:spPr>
          <a:xfrm>
            <a:off x="876300" y="1514475"/>
            <a:ext cx="7721600" cy="16002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nSpc>
                <a:spcPct val="90000"/>
              </a:lnSpc>
              <a:spcBef>
                <a:spcPts val="500"/>
              </a:spcBef>
              <a:buClr>
                <a:srgbClr val="E9332C"/>
              </a:buClr>
              <a:buFont typeface="Arial"/>
              <a:defRPr>
                <a:uFillTx/>
              </a:defRPr>
            </a:pPr>
            <a:r>
              <a:rPr b="1" sz="2400">
                <a:solidFill>
                  <a:srgbClr val="E9332C"/>
                </a:solidFill>
                <a:uFill>
                  <a:solidFill>
                    <a:srgbClr val="E9332C"/>
                  </a:solidFill>
                </a:uFill>
              </a:rPr>
              <a:t>B.</a:t>
            </a:r>
            <a:r>
              <a:rPr sz="2400">
                <a:uFill>
                  <a:solidFill/>
                </a:uFill>
              </a:rPr>
              <a:t> </a:t>
            </a:r>
            <a:r>
              <a:rPr b="1" sz="2400">
                <a:solidFill>
                  <a:srgbClr val="0068AD"/>
                </a:solidFill>
                <a:uFill>
                  <a:solidFill>
                    <a:srgbClr val="0068AD"/>
                  </a:solidFill>
                </a:uFill>
              </a:rPr>
              <a:t>Graph </a:t>
            </a:r>
            <a:r>
              <a:rPr b="1" i="1" sz="2400">
                <a:solidFill>
                  <a:srgbClr val="0068AD"/>
                </a:solidFill>
                <a:uFill>
                  <a:solidFill>
                    <a:srgbClr val="0068AD"/>
                  </a:solidFill>
                </a:uFill>
              </a:rPr>
              <a:t>x</a:t>
            </a:r>
            <a:r>
              <a:rPr b="1" sz="2400">
                <a:solidFill>
                  <a:srgbClr val="0068AD"/>
                </a:solidFill>
                <a:uFill>
                  <a:solidFill>
                    <a:srgbClr val="0068AD"/>
                  </a:solidFill>
                </a:uFill>
              </a:rPr>
              <a:t> </a:t>
            </a:r>
            <a:r>
              <a:rPr sz="2400">
                <a:solidFill>
                  <a:srgbClr val="0068AD"/>
                </a:solidFill>
                <a:uFill>
                  <a:solidFill>
                    <a:srgbClr val="0068AD"/>
                  </a:solidFill>
                </a:uFill>
                <a:latin typeface="Symbol"/>
                <a:ea typeface="Symbol"/>
                <a:cs typeface="Symbol"/>
                <a:sym typeface="Symbol"/>
              </a:rPr>
              <a:t>≤</a:t>
            </a:r>
            <a:r>
              <a:rPr b="1" sz="2400">
                <a:solidFill>
                  <a:srgbClr val="0068AD"/>
                </a:solidFill>
                <a:uFill>
                  <a:solidFill>
                    <a:srgbClr val="0068AD"/>
                  </a:solidFill>
                </a:uFill>
              </a:rPr>
              <a:t> 10 on a number line.</a:t>
            </a:r>
            <a:endParaRPr b="1" sz="2400">
              <a:solidFill>
                <a:srgbClr val="0068AD"/>
              </a:solidFill>
              <a:uFill>
                <a:solidFill>
                  <a:srgbClr val="0068AD"/>
                </a:solidFill>
              </a:uFill>
            </a:endParaRPr>
          </a:p>
          <a:p>
            <a:pPr lvl="0">
              <a:lnSpc>
                <a:spcPct val="90000"/>
              </a:lnSpc>
              <a:spcBef>
                <a:spcPts val="500"/>
              </a:spcBef>
              <a:buClr>
                <a:srgbClr val="000000"/>
              </a:buClr>
              <a:buFont typeface="Arial"/>
              <a:defRPr>
                <a:uFillTx/>
              </a:defRPr>
            </a:pPr>
            <a:r>
              <a:rPr sz="2400">
                <a:uFill>
                  <a:solidFill/>
                </a:uFill>
              </a:rPr>
              <a:t>Locate 10 on a number line. Draw a closed dot on 10 because 10 </a:t>
            </a:r>
            <a:r>
              <a:rPr i="1" sz="2400">
                <a:uFill>
                  <a:solidFill/>
                </a:uFill>
              </a:rPr>
              <a:t>is</a:t>
            </a:r>
            <a:r>
              <a:rPr sz="2400">
                <a:uFill>
                  <a:solidFill/>
                </a:uFill>
              </a:rPr>
              <a:t> included.</a:t>
            </a:r>
            <a:endParaRPr sz="2400">
              <a:uFill>
                <a:solidFill/>
              </a:uFill>
            </a:endParaRPr>
          </a:p>
          <a:p>
            <a:pPr lvl="0">
              <a:lnSpc>
                <a:spcPct val="90000"/>
              </a:lnSpc>
              <a:spcBef>
                <a:spcPts val="500"/>
              </a:spcBef>
              <a:buClr>
                <a:srgbClr val="000000"/>
              </a:buClr>
              <a:buFont typeface="Arial"/>
              <a:defRPr>
                <a:uFillTx/>
              </a:defRPr>
            </a:pPr>
            <a:r>
              <a:rPr sz="2400">
                <a:uFill>
                  <a:solidFill/>
                </a:uFill>
              </a:rPr>
              <a:t>Draw an arrow to the left.</a:t>
            </a:r>
          </a:p>
        </p:txBody>
      </p:sp>
      <p:sp>
        <p:nvSpPr>
          <p:cNvPr id="261" name="Shape 261"/>
          <p:cNvSpPr/>
          <p:nvPr/>
        </p:nvSpPr>
        <p:spPr>
          <a:xfrm>
            <a:off x="533400" y="5181600"/>
            <a:ext cx="8089900" cy="774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3540">
              <a:lnSpc>
                <a:spcPct val="90000"/>
              </a:lnSpc>
              <a:spcBef>
                <a:spcPts val="500"/>
              </a:spcBef>
              <a:buClr>
                <a:srgbClr val="FFFFFF"/>
              </a:buClr>
              <a:buFont typeface="Arial"/>
              <a:defRPr>
                <a:uFillTx/>
              </a:defRPr>
            </a:pPr>
            <a:r>
              <a:rPr sz="2400">
                <a:solidFill>
                  <a:srgbClr val="F2362F"/>
                </a:solidFill>
                <a:uFill>
                  <a:solidFill>
                    <a:srgbClr val="F2362F"/>
                  </a:solidFill>
                </a:uFill>
              </a:rPr>
              <a:t>The inequality </a:t>
            </a:r>
            <a:r>
              <a:rPr i="1" sz="2400">
                <a:solidFill>
                  <a:srgbClr val="F2362F"/>
                </a:solidFill>
                <a:uFill>
                  <a:solidFill>
                    <a:srgbClr val="F2362F"/>
                  </a:solidFill>
                </a:uFill>
              </a:rPr>
              <a:t>x</a:t>
            </a:r>
            <a:r>
              <a:rPr sz="2400">
                <a:solidFill>
                  <a:srgbClr val="F2362F"/>
                </a:solidFill>
                <a:uFill>
                  <a:solidFill>
                    <a:srgbClr val="F2362F"/>
                  </a:solidFill>
                </a:uFill>
              </a:rPr>
              <a:t> ≤ 10 means that all numbers less than or equal to 10 will make the sentence true.</a:t>
            </a:r>
          </a:p>
        </p:txBody>
      </p:sp>
      <p:pic>
        <p:nvPicPr>
          <p:cNvPr id="262" name="5-4.jpg"/>
          <p:cNvPicPr/>
          <p:nvPr/>
        </p:nvPicPr>
        <p:blipFill>
          <a:blip r:embed="rId2">
            <a:extLst/>
          </a:blip>
          <a:stretch>
            <a:fillRect/>
          </a:stretch>
        </p:blipFill>
        <p:spPr>
          <a:xfrm>
            <a:off x="1171575" y="3505200"/>
            <a:ext cx="6800851" cy="1035051"/>
          </a:xfrm>
          <a:prstGeom prst="rect">
            <a:avLst/>
          </a:prstGeom>
          <a:ln w="12700">
            <a:miter lim="400000"/>
          </a:ln>
        </p:spPr>
      </p:pic>
      <p:sp>
        <p:nvSpPr>
          <p:cNvPr id="263" name="Shape 263"/>
          <p:cNvSpPr/>
          <p:nvPr/>
        </p:nvSpPr>
        <p:spPr>
          <a:xfrm>
            <a:off x="4391025" y="3743325"/>
            <a:ext cx="228601" cy="2286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80FF"/>
          </a:solidFill>
          <a:ln w="38100">
            <a:solidFill>
              <a:srgbClr val="0080FF"/>
            </a:solidFill>
            <a:round/>
          </a:ln>
        </p:spPr>
        <p:txBody>
          <a:bodyPr lIns="0" tIns="0" rIns="0" bIns="0" anchor="ctr"/>
          <a:lstStyle/>
          <a:p>
            <a:pPr lvl="0"/>
          </a:p>
        </p:txBody>
      </p:sp>
      <p:sp>
        <p:nvSpPr>
          <p:cNvPr id="264" name="Shape 264"/>
          <p:cNvSpPr/>
          <p:nvPr/>
        </p:nvSpPr>
        <p:spPr>
          <a:xfrm flipH="1">
            <a:off x="1190625" y="3867150"/>
            <a:ext cx="3371850" cy="1588"/>
          </a:xfrm>
          <a:prstGeom prst="line">
            <a:avLst/>
          </a:prstGeom>
          <a:ln w="76200">
            <a:solidFill>
              <a:srgbClr val="0080FF"/>
            </a:solidFill>
            <a:round/>
            <a:tailEnd type="triangle"/>
          </a:ln>
        </p:spPr>
        <p:txBody>
          <a:bodyPr lIns="0" tIns="0" rIns="0" bIns="0"/>
          <a:lstStyle/>
          <a:p>
            <a:pPr lvl="0" marL="0" marR="0" defTabSz="457200">
              <a:defRPr sz="1200">
                <a:uFillTx/>
                <a:latin typeface="Helvetica"/>
                <a:ea typeface="Helvetica"/>
                <a:cs typeface="Helvetica"/>
                <a:sym typeface="Helvetica"/>
              </a:defRPr>
            </a:pPr>
          </a:p>
        </p:txBody>
      </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60">
                                            <p:bg/>
                                          </p:spTgt>
                                        </p:tgtEl>
                                        <p:attrNameLst>
                                          <p:attrName>style.visibility</p:attrName>
                                        </p:attrNameLst>
                                      </p:cBhvr>
                                      <p:to>
                                        <p:strVal val="visible"/>
                                      </p:to>
                                    </p:set>
                                    <p:animEffect filter="wipe(left)" transition="in">
                                      <p:cBhvr>
                                        <p:cTn id="7" dur="500"/>
                                        <p:tgtEl>
                                          <p:spTgt spid="260">
                                            <p:bg/>
                                          </p:spTgt>
                                        </p:tgtEl>
                                      </p:cBhvr>
                                    </p:animEffect>
                                  </p:childTnLst>
                                </p:cTn>
                              </p:par>
                              <p:par>
                                <p:cTn id="8" presetClass="entr" presetSubtype="8" presetID="22" grpId="1" fill="hold">
                                  <p:stCondLst>
                                    <p:cond delay="0"/>
                                  </p:stCondLst>
                                  <p:iterate type="el" backwards="0">
                                    <p:tmAbs val="0"/>
                                  </p:iterate>
                                  <p:childTnLst>
                                    <p:set>
                                      <p:cBhvr>
                                        <p:cTn id="9" fill="hold"/>
                                        <p:tgtEl>
                                          <p:spTgt spid="260">
                                            <p:txEl>
                                              <p:pRg st="0" end="0"/>
                                            </p:txEl>
                                          </p:spTgt>
                                        </p:tgtEl>
                                        <p:attrNameLst>
                                          <p:attrName>style.visibility</p:attrName>
                                        </p:attrNameLst>
                                      </p:cBhvr>
                                      <p:to>
                                        <p:strVal val="visible"/>
                                      </p:to>
                                    </p:set>
                                    <p:animEffect filter="wipe(left)" transition="in">
                                      <p:cBhvr>
                                        <p:cTn id="10" dur="500"/>
                                        <p:tgtEl>
                                          <p:spTgt spid="260">
                                            <p:txEl>
                                              <p:pRg st="0" end="0"/>
                                            </p:txEl>
                                          </p:spTgt>
                                        </p:tgtEl>
                                      </p:cBhvr>
                                    </p:animEffect>
                                  </p:childTnLst>
                                </p:cTn>
                              </p:par>
                            </p:childTnLst>
                          </p:cTn>
                        </p:par>
                        <p:par>
                          <p:cTn id="11" fill="hold">
                            <p:stCondLst>
                              <p:cond delay="500"/>
                            </p:stCondLst>
                            <p:childTnLst>
                              <p:par>
                                <p:cTn id="12" nodeType="afterEffect" presetClass="entr" presetSubtype="8" presetID="22" grpId="2" fill="hold">
                                  <p:stCondLst>
                                    <p:cond delay="0"/>
                                  </p:stCondLst>
                                  <p:iterate type="el" backwards="0">
                                    <p:tmAbs val="0"/>
                                  </p:iterate>
                                  <p:childTnLst>
                                    <p:set>
                                      <p:cBhvr>
                                        <p:cTn id="13" fill="hold"/>
                                        <p:tgtEl>
                                          <p:spTgt spid="262"/>
                                        </p:tgtEl>
                                        <p:attrNameLst>
                                          <p:attrName>style.visibility</p:attrName>
                                        </p:attrNameLst>
                                      </p:cBhvr>
                                      <p:to>
                                        <p:strVal val="visible"/>
                                      </p:to>
                                    </p:set>
                                    <p:animEffect filter="wipe(left)" transition="in">
                                      <p:cBhvr>
                                        <p:cTn id="14" dur="500"/>
                                        <p:tgtEl>
                                          <p:spTgt spid="262"/>
                                        </p:tgtEl>
                                      </p:cBhvr>
                                    </p:animEffect>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8" presetID="22" grpId="1" fill="hold">
                                  <p:stCondLst>
                                    <p:cond delay="0"/>
                                  </p:stCondLst>
                                  <p:iterate type="el" backwards="0">
                                    <p:tmAbs val="0"/>
                                  </p:iterate>
                                  <p:childTnLst>
                                    <p:set>
                                      <p:cBhvr>
                                        <p:cTn id="18" fill="hold"/>
                                        <p:tgtEl>
                                          <p:spTgt spid="260">
                                            <p:txEl>
                                              <p:pRg st="1" end="1"/>
                                            </p:txEl>
                                          </p:spTgt>
                                        </p:tgtEl>
                                        <p:attrNameLst>
                                          <p:attrName>style.visibility</p:attrName>
                                        </p:attrNameLst>
                                      </p:cBhvr>
                                      <p:to>
                                        <p:strVal val="visible"/>
                                      </p:to>
                                    </p:set>
                                    <p:animEffect filter="wipe(left)" transition="in">
                                      <p:cBhvr>
                                        <p:cTn id="19" dur="500"/>
                                        <p:tgtEl>
                                          <p:spTgt spid="26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8" presetID="22" grpId="3" fill="hold">
                                  <p:stCondLst>
                                    <p:cond delay="0"/>
                                  </p:stCondLst>
                                  <p:iterate type="el" backwards="0">
                                    <p:tmAbs val="0"/>
                                  </p:iterate>
                                  <p:childTnLst>
                                    <p:set>
                                      <p:cBhvr>
                                        <p:cTn id="23" fill="hold"/>
                                        <p:tgtEl>
                                          <p:spTgt spid="263"/>
                                        </p:tgtEl>
                                        <p:attrNameLst>
                                          <p:attrName>style.visibility</p:attrName>
                                        </p:attrNameLst>
                                      </p:cBhvr>
                                      <p:to>
                                        <p:strVal val="visible"/>
                                      </p:to>
                                    </p:set>
                                    <p:animEffect filter="wipe(left)" transition="in">
                                      <p:cBhvr>
                                        <p:cTn id="24" dur="500"/>
                                        <p:tgtEl>
                                          <p:spTgt spid="263"/>
                                        </p:tgtEl>
                                      </p:cBhvr>
                                    </p:animEffec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8" presetID="22" grpId="1" fill="hold">
                                  <p:stCondLst>
                                    <p:cond delay="0"/>
                                  </p:stCondLst>
                                  <p:iterate type="el" backwards="0">
                                    <p:tmAbs val="0"/>
                                  </p:iterate>
                                  <p:childTnLst>
                                    <p:set>
                                      <p:cBhvr>
                                        <p:cTn id="28" fill="hold"/>
                                        <p:tgtEl>
                                          <p:spTgt spid="260">
                                            <p:txEl>
                                              <p:pRg st="2" end="2"/>
                                            </p:txEl>
                                          </p:spTgt>
                                        </p:tgtEl>
                                        <p:attrNameLst>
                                          <p:attrName>style.visibility</p:attrName>
                                        </p:attrNameLst>
                                      </p:cBhvr>
                                      <p:to>
                                        <p:strVal val="visible"/>
                                      </p:to>
                                    </p:set>
                                    <p:animEffect filter="wipe(left)" transition="in">
                                      <p:cBhvr>
                                        <p:cTn id="29" dur="500"/>
                                        <p:tgtEl>
                                          <p:spTgt spid="260">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nodeType="clickEffect" presetClass="entr" presetSubtype="2" presetID="22" grpId="4" fill="hold">
                                  <p:stCondLst>
                                    <p:cond delay="0"/>
                                  </p:stCondLst>
                                  <p:iterate type="el" backwards="0">
                                    <p:tmAbs val="0"/>
                                  </p:iterate>
                                  <p:childTnLst>
                                    <p:set>
                                      <p:cBhvr>
                                        <p:cTn id="33" fill="hold"/>
                                        <p:tgtEl>
                                          <p:spTgt spid="264"/>
                                        </p:tgtEl>
                                        <p:attrNameLst>
                                          <p:attrName>style.visibility</p:attrName>
                                        </p:attrNameLst>
                                      </p:cBhvr>
                                      <p:to>
                                        <p:strVal val="visible"/>
                                      </p:to>
                                    </p:set>
                                    <p:animEffect filter="wipe(right)" transition="in">
                                      <p:cBhvr>
                                        <p:cTn id="34" dur="500"/>
                                        <p:tgtEl>
                                          <p:spTgt spid="264"/>
                                        </p:tgtEl>
                                      </p:cBhvr>
                                    </p:animEffect>
                                  </p:childTnLst>
                                </p:cTn>
                              </p:par>
                            </p:childTnLst>
                          </p:cTn>
                        </p:par>
                      </p:childTnLst>
                    </p:cTn>
                  </p:par>
                  <p:par>
                    <p:cTn id="35" fill="hold">
                      <p:stCondLst>
                        <p:cond delay="indefinite"/>
                      </p:stCondLst>
                      <p:childTnLst>
                        <p:par>
                          <p:cTn id="36" fill="hold">
                            <p:stCondLst>
                              <p:cond delay="0"/>
                            </p:stCondLst>
                            <p:childTnLst>
                              <p:par>
                                <p:cTn id="37" nodeType="clickEffect" presetClass="entr" presetSubtype="8" presetID="22" grpId="5" fill="hold">
                                  <p:stCondLst>
                                    <p:cond delay="0"/>
                                  </p:stCondLst>
                                  <p:iterate type="el" backwards="0">
                                    <p:tmAbs val="0"/>
                                  </p:iterate>
                                  <p:childTnLst>
                                    <p:set>
                                      <p:cBhvr>
                                        <p:cTn id="38" fill="hold"/>
                                        <p:tgtEl>
                                          <p:spTgt spid="261">
                                            <p:bg/>
                                          </p:spTgt>
                                        </p:tgtEl>
                                        <p:attrNameLst>
                                          <p:attrName>style.visibility</p:attrName>
                                        </p:attrNameLst>
                                      </p:cBhvr>
                                      <p:to>
                                        <p:strVal val="visible"/>
                                      </p:to>
                                    </p:set>
                                    <p:animEffect filter="wipe(left)" transition="in">
                                      <p:cBhvr>
                                        <p:cTn id="39" dur="500"/>
                                        <p:tgtEl>
                                          <p:spTgt spid="261">
                                            <p:bg/>
                                          </p:spTgt>
                                        </p:tgtEl>
                                      </p:cBhvr>
                                    </p:animEffect>
                                  </p:childTnLst>
                                </p:cTn>
                              </p:par>
                              <p:par>
                                <p:cTn id="40" presetClass="entr" presetSubtype="8" presetID="22" grpId="5" fill="hold">
                                  <p:stCondLst>
                                    <p:cond delay="0"/>
                                  </p:stCondLst>
                                  <p:iterate type="el" backwards="0">
                                    <p:tmAbs val="0"/>
                                  </p:iterate>
                                  <p:childTnLst>
                                    <p:set>
                                      <p:cBhvr>
                                        <p:cTn id="41" fill="hold"/>
                                        <p:tgtEl>
                                          <p:spTgt spid="261">
                                            <p:txEl>
                                              <p:pRg st="0" end="0"/>
                                            </p:txEl>
                                          </p:spTgt>
                                        </p:tgtEl>
                                        <p:attrNameLst>
                                          <p:attrName>style.visibility</p:attrName>
                                        </p:attrNameLst>
                                      </p:cBhvr>
                                      <p:to>
                                        <p:strVal val="visible"/>
                                      </p:to>
                                    </p:set>
                                    <p:animEffect filter="wipe(left)" transition="in">
                                      <p:cBhvr>
                                        <p:cTn id="42" dur="500"/>
                                        <p:tgtEl>
                                          <p:spTgt spid="261">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3" grpId="3"/>
      <p:bldP build="whole" bldLvl="1" animBg="1" rev="0" advAuto="0" spid="262" grpId="2"/>
      <p:bldP build="whole" bldLvl="1" animBg="1" rev="0" advAuto="0" spid="264" grpId="4"/>
      <p:bldP build="p" bldLvl="5" animBg="1" rev="0" advAuto="0" spid="260" grpId="1"/>
      <p:bldP build="p" bldLvl="5" animBg="1" rev="0" advAuto="0" spid="261" grpId="5"/>
    </p:bldLst>
  </p:timing>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6" name="Shape 266"/>
          <p:cNvSpPr/>
          <p:nvPr>
            <p:ph type="title"/>
          </p:nvPr>
        </p:nvSpPr>
        <p:spPr>
          <a:prstGeom prst="rect">
            <a:avLst/>
          </a:prstGeom>
        </p:spPr>
        <p:txBody>
          <a:bodyPr/>
          <a:lstStyle/>
          <a:p>
            <a:pPr lvl="0">
              <a:defRPr sz="1800">
                <a:uFillTx/>
              </a:defRPr>
            </a:pPr>
            <a:r>
              <a:rPr sz="1200">
                <a:uFill>
                  <a:solidFill/>
                </a:uFill>
              </a:rPr>
              <a:t>Example 4 CYPA</a:t>
            </a:r>
          </a:p>
        </p:txBody>
      </p:sp>
      <p:sp>
        <p:nvSpPr>
          <p:cNvPr id="267" name="Shape 267"/>
          <p:cNvSpPr/>
          <p:nvPr/>
        </p:nvSpPr>
        <p:spPr>
          <a:xfrm>
            <a:off x="895350" y="2209800"/>
            <a:ext cx="457201" cy="4572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57150">
            <a:solidFill>
              <a:srgbClr val="F2362F"/>
            </a:solidFill>
            <a:round/>
          </a:ln>
        </p:spPr>
        <p:txBody>
          <a:bodyPr lIns="0" tIns="0" rIns="0" bIns="0" anchor="ctr"/>
          <a:lstStyle/>
          <a:p>
            <a:pPr lvl="0"/>
          </a:p>
        </p:txBody>
      </p:sp>
      <p:pic>
        <p:nvPicPr>
          <p:cNvPr id="268" name="Check Progress.png"/>
          <p:cNvPicPr/>
          <p:nvPr/>
        </p:nvPicPr>
        <p:blipFill>
          <a:blip r:embed="rId2">
            <a:extLst/>
          </a:blip>
          <a:stretch>
            <a:fillRect/>
          </a:stretch>
        </p:blipFill>
        <p:spPr>
          <a:xfrm>
            <a:off x="2716212" y="712787"/>
            <a:ext cx="2846388" cy="511176"/>
          </a:xfrm>
          <a:prstGeom prst="rect">
            <a:avLst/>
          </a:prstGeom>
          <a:ln w="12700">
            <a:miter lim="400000"/>
          </a:ln>
        </p:spPr>
      </p:pic>
      <p:pic>
        <p:nvPicPr>
          <p:cNvPr id="269" name="CheckPointICON.jpg"/>
          <p:cNvPicPr/>
          <p:nvPr/>
        </p:nvPicPr>
        <p:blipFill>
          <a:blip r:embed="rId3">
            <a:extLst/>
          </a:blip>
          <a:stretch>
            <a:fillRect/>
          </a:stretch>
        </p:blipFill>
        <p:spPr>
          <a:xfrm>
            <a:off x="7467600" y="747712"/>
            <a:ext cx="1222375" cy="376239"/>
          </a:xfrm>
          <a:prstGeom prst="rect">
            <a:avLst/>
          </a:prstGeom>
          <a:ln w="12700">
            <a:miter lim="400000"/>
          </a:ln>
        </p:spPr>
      </p:pic>
      <p:sp>
        <p:nvSpPr>
          <p:cNvPr id="270" name="Shape 270"/>
          <p:cNvSpPr/>
          <p:nvPr/>
        </p:nvSpPr>
        <p:spPr>
          <a:xfrm>
            <a:off x="533400" y="1504950"/>
            <a:ext cx="8318500"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3540">
              <a:lnSpc>
                <a:spcPct val="90000"/>
              </a:lnSpc>
              <a:buClr>
                <a:srgbClr val="E9332C"/>
              </a:buClr>
              <a:buFont typeface="Arial"/>
              <a:defRPr>
                <a:uFillTx/>
              </a:defRPr>
            </a:pPr>
            <a:r>
              <a:rPr b="1" sz="2400">
                <a:solidFill>
                  <a:srgbClr val="E9332C"/>
                </a:solidFill>
                <a:uFill>
                  <a:solidFill>
                    <a:srgbClr val="E9332C"/>
                  </a:solidFill>
                </a:uFill>
              </a:rPr>
              <a:t>A.</a:t>
            </a:r>
            <a:r>
              <a:rPr sz="2400">
                <a:uFill>
                  <a:solidFill/>
                </a:uFill>
              </a:rPr>
              <a:t> </a:t>
            </a:r>
            <a:r>
              <a:rPr b="1" sz="2400">
                <a:solidFill>
                  <a:srgbClr val="0068AD"/>
                </a:solidFill>
                <a:uFill>
                  <a:solidFill>
                    <a:srgbClr val="0068AD"/>
                  </a:solidFill>
                </a:uFill>
              </a:rPr>
              <a:t>Graph </a:t>
            </a:r>
            <a:r>
              <a:rPr b="1" i="1" sz="2400">
                <a:solidFill>
                  <a:srgbClr val="0068AD"/>
                </a:solidFill>
                <a:uFill>
                  <a:solidFill>
                    <a:srgbClr val="0068AD"/>
                  </a:solidFill>
                </a:uFill>
              </a:rPr>
              <a:t>x</a:t>
            </a:r>
            <a:r>
              <a:rPr b="1" sz="2400">
                <a:solidFill>
                  <a:srgbClr val="0068AD"/>
                </a:solidFill>
                <a:uFill>
                  <a:solidFill>
                    <a:srgbClr val="0068AD"/>
                  </a:solidFill>
                </a:uFill>
              </a:rPr>
              <a:t> &lt; 3 on a number line.</a:t>
            </a:r>
          </a:p>
        </p:txBody>
      </p:sp>
      <p:grpSp>
        <p:nvGrpSpPr>
          <p:cNvPr id="276" name="Group 276"/>
          <p:cNvGrpSpPr/>
          <p:nvPr/>
        </p:nvGrpSpPr>
        <p:grpSpPr>
          <a:xfrm>
            <a:off x="914400" y="2209800"/>
            <a:ext cx="4876800" cy="3571875"/>
            <a:chOff x="0" y="0"/>
            <a:chExt cx="4876799" cy="3571874"/>
          </a:xfrm>
        </p:grpSpPr>
        <p:sp>
          <p:nvSpPr>
            <p:cNvPr id="271" name="Shape 271"/>
            <p:cNvSpPr/>
            <p:nvPr/>
          </p:nvSpPr>
          <p:spPr>
            <a:xfrm>
              <a:off x="0" y="0"/>
              <a:ext cx="2806700" cy="22957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a:t>
              </a:r>
            </a:p>
          </p:txBody>
        </p:sp>
        <p:pic>
          <p:nvPicPr>
            <p:cNvPr id="272" name="PALG08-03-04d-YT-D.jpg"/>
            <p:cNvPicPr/>
            <p:nvPr/>
          </p:nvPicPr>
          <p:blipFill>
            <a:blip r:embed="rId4">
              <a:extLst/>
            </a:blip>
            <a:stretch>
              <a:fillRect/>
            </a:stretch>
          </p:blipFill>
          <p:spPr>
            <a:xfrm>
              <a:off x="566737" y="2922587"/>
              <a:ext cx="4214813" cy="649288"/>
            </a:xfrm>
            <a:prstGeom prst="rect">
              <a:avLst/>
            </a:prstGeom>
            <a:ln w="12700" cap="flat">
              <a:noFill/>
              <a:miter lim="400000"/>
            </a:ln>
            <a:effectLst/>
          </p:spPr>
        </p:pic>
        <p:pic>
          <p:nvPicPr>
            <p:cNvPr id="273" name="PALG08-03-04d-YT-A.jpg"/>
            <p:cNvPicPr/>
            <p:nvPr/>
          </p:nvPicPr>
          <p:blipFill>
            <a:blip r:embed="rId5">
              <a:extLst/>
            </a:blip>
            <a:stretch>
              <a:fillRect/>
            </a:stretch>
          </p:blipFill>
          <p:spPr>
            <a:xfrm>
              <a:off x="661987" y="122237"/>
              <a:ext cx="4214813" cy="649288"/>
            </a:xfrm>
            <a:prstGeom prst="rect">
              <a:avLst/>
            </a:prstGeom>
            <a:ln w="12700" cap="flat">
              <a:noFill/>
              <a:miter lim="400000"/>
            </a:ln>
            <a:effectLst/>
          </p:spPr>
        </p:pic>
        <p:pic>
          <p:nvPicPr>
            <p:cNvPr id="274" name="PALG08-03-04d-YT-B.jpg"/>
            <p:cNvPicPr/>
            <p:nvPr/>
          </p:nvPicPr>
          <p:blipFill>
            <a:blip r:embed="rId6">
              <a:extLst/>
            </a:blip>
            <a:stretch>
              <a:fillRect/>
            </a:stretch>
          </p:blipFill>
          <p:spPr>
            <a:xfrm>
              <a:off x="566737" y="2008187"/>
              <a:ext cx="4214813" cy="649288"/>
            </a:xfrm>
            <a:prstGeom prst="rect">
              <a:avLst/>
            </a:prstGeom>
            <a:ln w="12700" cap="flat">
              <a:noFill/>
              <a:miter lim="400000"/>
            </a:ln>
            <a:effectLst/>
          </p:spPr>
        </p:pic>
        <p:pic>
          <p:nvPicPr>
            <p:cNvPr id="275" name="PALG08-03-04d-YT-C.jpg"/>
            <p:cNvPicPr/>
            <p:nvPr/>
          </p:nvPicPr>
          <p:blipFill>
            <a:blip r:embed="rId7">
              <a:extLst/>
            </a:blip>
            <a:stretch>
              <a:fillRect/>
            </a:stretch>
          </p:blipFill>
          <p:spPr>
            <a:xfrm>
              <a:off x="566737" y="1066800"/>
              <a:ext cx="4214813" cy="649288"/>
            </a:xfrm>
            <a:prstGeom prst="rect">
              <a:avLst/>
            </a:prstGeom>
            <a:ln w="12700" cap="flat">
              <a:noFill/>
              <a:miter lim="400000"/>
            </a:ln>
            <a:effectLst/>
          </p:spPr>
        </p:pic>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68"/>
                                        </p:tgtEl>
                                        <p:attrNameLst>
                                          <p:attrName>style.visibility</p:attrName>
                                        </p:attrNameLst>
                                      </p:cBhvr>
                                      <p:to>
                                        <p:strVal val="visible"/>
                                      </p:to>
                                    </p:set>
                                    <p:animEffect filter="wipe(left)" transition="in">
                                      <p:cBhvr>
                                        <p:cTn id="7" dur="500"/>
                                        <p:tgtEl>
                                          <p:spTgt spid="268"/>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269"/>
                                        </p:tgtEl>
                                        <p:attrNameLst>
                                          <p:attrName>style.visibility</p:attrName>
                                        </p:attrNameLst>
                                      </p:cBhvr>
                                      <p:to>
                                        <p:strVal val="visible"/>
                                      </p:to>
                                    </p:set>
                                    <p:animEffect filter="fade" transition="in">
                                      <p:cBhvr>
                                        <p:cTn id="11" dur="500"/>
                                        <p:tgtEl>
                                          <p:spTgt spid="269"/>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270"/>
                                        </p:tgtEl>
                                        <p:attrNameLst>
                                          <p:attrName>style.visibility</p:attrName>
                                        </p:attrNameLst>
                                      </p:cBhvr>
                                      <p:to>
                                        <p:strVal val="visible"/>
                                      </p:to>
                                    </p:set>
                                    <p:animEffect filter="wipe(left)" transition="in">
                                      <p:cBhvr>
                                        <p:cTn id="15" dur="500"/>
                                        <p:tgtEl>
                                          <p:spTgt spid="270"/>
                                        </p:tgtEl>
                                      </p:cBhvr>
                                    </p:animEffect>
                                  </p:childTnLst>
                                </p:cTn>
                              </p:par>
                            </p:childTnLst>
                          </p:cTn>
                        </p:par>
                        <p:par>
                          <p:cTn id="16" fill="hold">
                            <p:stCondLst>
                              <p:cond delay="1500"/>
                            </p:stCondLst>
                            <p:childTnLst>
                              <p:par>
                                <p:cTn id="17" nodeType="afterEffect" presetClass="entr" presetSubtype="8" presetID="22" grpId="4" fill="hold">
                                  <p:stCondLst>
                                    <p:cond delay="0"/>
                                  </p:stCondLst>
                                  <p:iterate type="el" backwards="0">
                                    <p:tmAbs val="0"/>
                                  </p:iterate>
                                  <p:childTnLst>
                                    <p:set>
                                      <p:cBhvr>
                                        <p:cTn id="18" fill="hold"/>
                                        <p:tgtEl>
                                          <p:spTgt spid="276"/>
                                        </p:tgtEl>
                                        <p:attrNameLst>
                                          <p:attrName>style.visibility</p:attrName>
                                        </p:attrNameLst>
                                      </p:cBhvr>
                                      <p:to>
                                        <p:strVal val="visible"/>
                                      </p:to>
                                    </p:set>
                                    <p:animEffect filter="wipe(left)" transition="in">
                                      <p:cBhvr>
                                        <p:cTn id="19" dur="500"/>
                                        <p:tgtEl>
                                          <p:spTgt spid="276"/>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1" presetID="2" grpId="5" fill="hold">
                                  <p:stCondLst>
                                    <p:cond delay="0"/>
                                  </p:stCondLst>
                                  <p:iterate type="el" backwards="0">
                                    <p:tmAbs val="0"/>
                                  </p:iterate>
                                  <p:childTnLst>
                                    <p:set>
                                      <p:cBhvr>
                                        <p:cTn id="23" fill="hold"/>
                                        <p:tgtEl>
                                          <p:spTgt spid="267"/>
                                        </p:tgtEl>
                                        <p:attrNameLst>
                                          <p:attrName>style.visibility</p:attrName>
                                        </p:attrNameLst>
                                      </p:cBhvr>
                                      <p:to>
                                        <p:strVal val="visible"/>
                                      </p:to>
                                    </p:set>
                                    <p:anim calcmode="lin" valueType="num">
                                      <p:cBhvr>
                                        <p:cTn id="24" dur="1822" fill="hold"/>
                                        <p:tgtEl>
                                          <p:spTgt spid="267"/>
                                        </p:tgtEl>
                                        <p:attrNameLst>
                                          <p:attrName>ppt_x</p:attrName>
                                        </p:attrNameLst>
                                      </p:cBhvr>
                                      <p:tavLst>
                                        <p:tav tm="0">
                                          <p:val>
                                            <p:strVal val="#ppt_x"/>
                                          </p:val>
                                        </p:tav>
                                        <p:tav tm="100000">
                                          <p:val>
                                            <p:strVal val="#ppt_x"/>
                                          </p:val>
                                        </p:tav>
                                      </p:tavLst>
                                    </p:anim>
                                    <p:anim calcmode="lin" valueType="num">
                                      <p:cBhvr>
                                        <p:cTn id="25" dur="1822" fill="hold"/>
                                        <p:tgtEl>
                                          <p:spTgt spid="26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9" grpId="2"/>
      <p:bldP build="whole" bldLvl="1" animBg="1" rev="0" advAuto="0" spid="276" grpId="4"/>
      <p:bldP build="whole" bldLvl="1" animBg="1" rev="0" advAuto="0" spid="270" grpId="3"/>
      <p:bldP build="whole" bldLvl="1" animBg="1" rev="0" advAuto="0" spid="267" grpId="5"/>
      <p:bldP build="whole" bldLvl="1" animBg="1" rev="0" advAuto="0" spid="268" grpId="1"/>
    </p:bldLst>
  </p:timing>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8" name="Shape 278"/>
          <p:cNvSpPr/>
          <p:nvPr>
            <p:ph type="title"/>
          </p:nvPr>
        </p:nvSpPr>
        <p:spPr>
          <a:prstGeom prst="rect">
            <a:avLst/>
          </a:prstGeom>
        </p:spPr>
        <p:txBody>
          <a:bodyPr/>
          <a:lstStyle/>
          <a:p>
            <a:pPr lvl="0">
              <a:defRPr sz="1800">
                <a:uFillTx/>
              </a:defRPr>
            </a:pPr>
            <a:r>
              <a:rPr sz="1200">
                <a:uFill>
                  <a:solidFill/>
                </a:uFill>
              </a:rPr>
              <a:t>Example 4 CYPB</a:t>
            </a:r>
          </a:p>
        </p:txBody>
      </p:sp>
      <p:sp>
        <p:nvSpPr>
          <p:cNvPr id="279" name="Shape 279"/>
          <p:cNvSpPr/>
          <p:nvPr/>
        </p:nvSpPr>
        <p:spPr>
          <a:xfrm>
            <a:off x="904875" y="4057650"/>
            <a:ext cx="457201" cy="4572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57150">
            <a:solidFill>
              <a:srgbClr val="F2362F"/>
            </a:solidFill>
            <a:round/>
          </a:ln>
        </p:spPr>
        <p:txBody>
          <a:bodyPr lIns="0" tIns="0" rIns="0" bIns="0" anchor="ctr"/>
          <a:lstStyle/>
          <a:p>
            <a:pPr lvl="0"/>
          </a:p>
        </p:txBody>
      </p:sp>
      <p:pic>
        <p:nvPicPr>
          <p:cNvPr id="280" name="Check Progress.png"/>
          <p:cNvPicPr/>
          <p:nvPr/>
        </p:nvPicPr>
        <p:blipFill>
          <a:blip r:embed="rId2">
            <a:extLst/>
          </a:blip>
          <a:stretch>
            <a:fillRect/>
          </a:stretch>
        </p:blipFill>
        <p:spPr>
          <a:xfrm>
            <a:off x="2716212" y="712787"/>
            <a:ext cx="2846388" cy="511176"/>
          </a:xfrm>
          <a:prstGeom prst="rect">
            <a:avLst/>
          </a:prstGeom>
          <a:ln w="12700">
            <a:miter lim="400000"/>
          </a:ln>
        </p:spPr>
      </p:pic>
      <p:pic>
        <p:nvPicPr>
          <p:cNvPr id="281" name="CheckPointICON.jpg"/>
          <p:cNvPicPr/>
          <p:nvPr/>
        </p:nvPicPr>
        <p:blipFill>
          <a:blip r:embed="rId3">
            <a:extLst/>
          </a:blip>
          <a:stretch>
            <a:fillRect/>
          </a:stretch>
        </p:blipFill>
        <p:spPr>
          <a:xfrm>
            <a:off x="7467600" y="747712"/>
            <a:ext cx="1222375" cy="376239"/>
          </a:xfrm>
          <a:prstGeom prst="rect">
            <a:avLst/>
          </a:prstGeom>
          <a:ln w="12700">
            <a:miter lim="400000"/>
          </a:ln>
        </p:spPr>
      </p:pic>
      <p:sp>
        <p:nvSpPr>
          <p:cNvPr id="282" name="Shape 282"/>
          <p:cNvSpPr/>
          <p:nvPr/>
        </p:nvSpPr>
        <p:spPr>
          <a:xfrm>
            <a:off x="533400" y="1504950"/>
            <a:ext cx="8318500"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3540">
              <a:lnSpc>
                <a:spcPct val="90000"/>
              </a:lnSpc>
              <a:buClr>
                <a:srgbClr val="E9332C"/>
              </a:buClr>
              <a:buFont typeface="Arial"/>
              <a:defRPr>
                <a:uFillTx/>
              </a:defRPr>
            </a:pPr>
            <a:r>
              <a:rPr b="1" sz="2400">
                <a:solidFill>
                  <a:srgbClr val="E9332C"/>
                </a:solidFill>
                <a:uFill>
                  <a:solidFill>
                    <a:srgbClr val="E9332C"/>
                  </a:solidFill>
                </a:uFill>
              </a:rPr>
              <a:t>B.</a:t>
            </a:r>
            <a:r>
              <a:rPr sz="2400">
                <a:uFill>
                  <a:solidFill/>
                </a:uFill>
              </a:rPr>
              <a:t> </a:t>
            </a:r>
            <a:r>
              <a:rPr b="1" sz="2400">
                <a:solidFill>
                  <a:srgbClr val="0068AD"/>
                </a:solidFill>
                <a:uFill>
                  <a:solidFill>
                    <a:srgbClr val="0068AD"/>
                  </a:solidFill>
                </a:uFill>
              </a:rPr>
              <a:t>Graph </a:t>
            </a:r>
            <a:r>
              <a:rPr b="1" i="1" sz="2400">
                <a:solidFill>
                  <a:srgbClr val="0068AD"/>
                </a:solidFill>
                <a:uFill>
                  <a:solidFill>
                    <a:srgbClr val="0068AD"/>
                  </a:solidFill>
                </a:uFill>
              </a:rPr>
              <a:t>x</a:t>
            </a:r>
            <a:r>
              <a:rPr b="1" sz="2400">
                <a:solidFill>
                  <a:srgbClr val="0068AD"/>
                </a:solidFill>
                <a:uFill>
                  <a:solidFill>
                    <a:srgbClr val="0068AD"/>
                  </a:solidFill>
                </a:uFill>
              </a:rPr>
              <a:t> &gt; 3 on a number line.</a:t>
            </a:r>
          </a:p>
        </p:txBody>
      </p:sp>
      <p:grpSp>
        <p:nvGrpSpPr>
          <p:cNvPr id="288" name="Group 288"/>
          <p:cNvGrpSpPr/>
          <p:nvPr/>
        </p:nvGrpSpPr>
        <p:grpSpPr>
          <a:xfrm>
            <a:off x="914400" y="2209800"/>
            <a:ext cx="4876800" cy="3571875"/>
            <a:chOff x="0" y="0"/>
            <a:chExt cx="4876799" cy="3571874"/>
          </a:xfrm>
        </p:grpSpPr>
        <p:sp>
          <p:nvSpPr>
            <p:cNvPr id="283" name="Shape 283"/>
            <p:cNvSpPr/>
            <p:nvPr/>
          </p:nvSpPr>
          <p:spPr>
            <a:xfrm>
              <a:off x="0" y="0"/>
              <a:ext cx="2806700" cy="22957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a:t>
              </a:r>
            </a:p>
          </p:txBody>
        </p:sp>
        <p:pic>
          <p:nvPicPr>
            <p:cNvPr id="284" name="PALG08-03-04d-YT-D.jpg"/>
            <p:cNvPicPr/>
            <p:nvPr/>
          </p:nvPicPr>
          <p:blipFill>
            <a:blip r:embed="rId4">
              <a:extLst/>
            </a:blip>
            <a:stretch>
              <a:fillRect/>
            </a:stretch>
          </p:blipFill>
          <p:spPr>
            <a:xfrm>
              <a:off x="566737" y="2922587"/>
              <a:ext cx="4214813" cy="649288"/>
            </a:xfrm>
            <a:prstGeom prst="rect">
              <a:avLst/>
            </a:prstGeom>
            <a:ln w="12700" cap="flat">
              <a:noFill/>
              <a:miter lim="400000"/>
            </a:ln>
            <a:effectLst/>
          </p:spPr>
        </p:pic>
        <p:pic>
          <p:nvPicPr>
            <p:cNvPr id="285" name="PALG08-03-04d-YT-A.jpg"/>
            <p:cNvPicPr/>
            <p:nvPr/>
          </p:nvPicPr>
          <p:blipFill>
            <a:blip r:embed="rId5">
              <a:extLst/>
            </a:blip>
            <a:stretch>
              <a:fillRect/>
            </a:stretch>
          </p:blipFill>
          <p:spPr>
            <a:xfrm>
              <a:off x="661987" y="122237"/>
              <a:ext cx="4214813" cy="649288"/>
            </a:xfrm>
            <a:prstGeom prst="rect">
              <a:avLst/>
            </a:prstGeom>
            <a:ln w="12700" cap="flat">
              <a:noFill/>
              <a:miter lim="400000"/>
            </a:ln>
            <a:effectLst/>
          </p:spPr>
        </p:pic>
        <p:pic>
          <p:nvPicPr>
            <p:cNvPr id="286" name="PALG08-03-04d-YT-B.jpg"/>
            <p:cNvPicPr/>
            <p:nvPr/>
          </p:nvPicPr>
          <p:blipFill>
            <a:blip r:embed="rId6">
              <a:extLst/>
            </a:blip>
            <a:stretch>
              <a:fillRect/>
            </a:stretch>
          </p:blipFill>
          <p:spPr>
            <a:xfrm>
              <a:off x="566737" y="2008187"/>
              <a:ext cx="4214813" cy="649288"/>
            </a:xfrm>
            <a:prstGeom prst="rect">
              <a:avLst/>
            </a:prstGeom>
            <a:ln w="12700" cap="flat">
              <a:noFill/>
              <a:miter lim="400000"/>
            </a:ln>
            <a:effectLst/>
          </p:spPr>
        </p:pic>
        <p:pic>
          <p:nvPicPr>
            <p:cNvPr id="287" name="PALG08-03-04d-YT-C.jpg"/>
            <p:cNvPicPr/>
            <p:nvPr/>
          </p:nvPicPr>
          <p:blipFill>
            <a:blip r:embed="rId7">
              <a:extLst/>
            </a:blip>
            <a:stretch>
              <a:fillRect/>
            </a:stretch>
          </p:blipFill>
          <p:spPr>
            <a:xfrm>
              <a:off x="566737" y="1066800"/>
              <a:ext cx="4214813" cy="649288"/>
            </a:xfrm>
            <a:prstGeom prst="rect">
              <a:avLst/>
            </a:prstGeom>
            <a:ln w="12700" cap="flat">
              <a:noFill/>
              <a:miter lim="400000"/>
            </a:ln>
            <a:effectLst/>
          </p:spPr>
        </p:pic>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82"/>
                                        </p:tgtEl>
                                        <p:attrNameLst>
                                          <p:attrName>style.visibility</p:attrName>
                                        </p:attrNameLst>
                                      </p:cBhvr>
                                      <p:to>
                                        <p:strVal val="visible"/>
                                      </p:to>
                                    </p:set>
                                    <p:animEffect filter="wipe(left)" transition="in">
                                      <p:cBhvr>
                                        <p:cTn id="7" dur="500"/>
                                        <p:tgtEl>
                                          <p:spTgt spid="282"/>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288"/>
                                        </p:tgtEl>
                                        <p:attrNameLst>
                                          <p:attrName>style.visibility</p:attrName>
                                        </p:attrNameLst>
                                      </p:cBhvr>
                                      <p:to>
                                        <p:strVal val="visible"/>
                                      </p:to>
                                    </p:set>
                                    <p:animEffect filter="wipe(left)" transition="in">
                                      <p:cBhvr>
                                        <p:cTn id="11" dur="500"/>
                                        <p:tgtEl>
                                          <p:spTgt spid="288"/>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1" presetID="2" grpId="3" fill="hold">
                                  <p:stCondLst>
                                    <p:cond delay="0"/>
                                  </p:stCondLst>
                                  <p:iterate type="el" backwards="0">
                                    <p:tmAbs val="0"/>
                                  </p:iterate>
                                  <p:childTnLst>
                                    <p:set>
                                      <p:cBhvr>
                                        <p:cTn id="15" fill="hold"/>
                                        <p:tgtEl>
                                          <p:spTgt spid="279"/>
                                        </p:tgtEl>
                                        <p:attrNameLst>
                                          <p:attrName>style.visibility</p:attrName>
                                        </p:attrNameLst>
                                      </p:cBhvr>
                                      <p:to>
                                        <p:strVal val="visible"/>
                                      </p:to>
                                    </p:set>
                                    <p:anim calcmode="lin" valueType="num">
                                      <p:cBhvr>
                                        <p:cTn id="16" dur="1822" fill="hold"/>
                                        <p:tgtEl>
                                          <p:spTgt spid="279"/>
                                        </p:tgtEl>
                                        <p:attrNameLst>
                                          <p:attrName>ppt_x</p:attrName>
                                        </p:attrNameLst>
                                      </p:cBhvr>
                                      <p:tavLst>
                                        <p:tav tm="0">
                                          <p:val>
                                            <p:strVal val="#ppt_x"/>
                                          </p:val>
                                        </p:tav>
                                        <p:tav tm="100000">
                                          <p:val>
                                            <p:strVal val="#ppt_x"/>
                                          </p:val>
                                        </p:tav>
                                      </p:tavLst>
                                    </p:anim>
                                    <p:anim calcmode="lin" valueType="num">
                                      <p:cBhvr>
                                        <p:cTn id="17" dur="1822" fill="hold"/>
                                        <p:tgtEl>
                                          <p:spTgt spid="27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9" grpId="3"/>
      <p:bldP build="whole" bldLvl="1" animBg="1" rev="0" advAuto="0" spid="282" grpId="1"/>
      <p:bldP build="whole" bldLvl="1" animBg="1" rev="0" advAuto="0" spid="288" grpId="2"/>
    </p:bldLst>
  </p:timing>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0" name="Shape 290"/>
          <p:cNvSpPr/>
          <p:nvPr>
            <p:ph type="title"/>
          </p:nvPr>
        </p:nvSpPr>
        <p:spPr>
          <a:prstGeom prst="rect">
            <a:avLst/>
          </a:prstGeom>
        </p:spPr>
        <p:txBody>
          <a:bodyPr/>
          <a:lstStyle/>
          <a:p>
            <a:pPr lvl="0">
              <a:defRPr sz="1800">
                <a:uFillTx/>
              </a:defRPr>
            </a:pPr>
            <a:r>
              <a:rPr sz="1200">
                <a:uFill>
                  <a:solidFill/>
                </a:uFill>
              </a:rPr>
              <a:t>Example 5</a:t>
            </a:r>
          </a:p>
        </p:txBody>
      </p:sp>
      <p:sp>
        <p:nvSpPr>
          <p:cNvPr id="291" name="Shape 291"/>
          <p:cNvSpPr/>
          <p:nvPr/>
        </p:nvSpPr>
        <p:spPr>
          <a:xfrm>
            <a:off x="2628900" y="771525"/>
            <a:ext cx="5994401" cy="385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100"/>
              </a:spcBef>
              <a:buClr>
                <a:srgbClr val="F2362F"/>
              </a:buClr>
              <a:buFont typeface="Arial"/>
              <a:defRPr b="1" sz="2000">
                <a:solidFill>
                  <a:srgbClr val="F2362F"/>
                </a:solidFill>
                <a:uFill>
                  <a:solidFill>
                    <a:srgbClr val="F2362F"/>
                  </a:solidFill>
                </a:uFill>
              </a:defRPr>
            </a:lvl1pPr>
          </a:lstStyle>
          <a:p>
            <a:pPr lvl="0">
              <a:defRPr b="0" sz="1800">
                <a:solidFill>
                  <a:srgbClr val="000000"/>
                </a:solidFill>
                <a:uFillTx/>
              </a:defRPr>
            </a:pPr>
            <a:r>
              <a:rPr b="1" sz="2000">
                <a:solidFill>
                  <a:srgbClr val="F2362F"/>
                </a:solidFill>
                <a:uFill>
                  <a:solidFill>
                    <a:srgbClr val="F2362F"/>
                  </a:solidFill>
                </a:uFill>
              </a:rPr>
              <a:t>Write an Inequality</a:t>
            </a:r>
          </a:p>
        </p:txBody>
      </p:sp>
      <p:sp>
        <p:nvSpPr>
          <p:cNvPr id="292" name="Shape 292"/>
          <p:cNvSpPr/>
          <p:nvPr/>
        </p:nvSpPr>
        <p:spPr>
          <a:xfrm>
            <a:off x="876300" y="1503362"/>
            <a:ext cx="7721600" cy="4472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90000"/>
              </a:lnSpc>
              <a:spcBef>
                <a:spcPts val="500"/>
              </a:spcBef>
              <a:buClr>
                <a:srgbClr val="0068AD"/>
              </a:buClr>
              <a:buFont typeface="Arial"/>
              <a:defRPr b="1" sz="2400">
                <a:solidFill>
                  <a:srgbClr val="0068AD"/>
                </a:solidFill>
                <a:uFill>
                  <a:solidFill>
                    <a:srgbClr val="0068AD"/>
                  </a:solidFill>
                </a:uFill>
              </a:defRPr>
            </a:lvl1pPr>
          </a:lstStyle>
          <a:p>
            <a:pPr lvl="0">
              <a:defRPr b="0" sz="1800">
                <a:solidFill>
                  <a:srgbClr val="000000"/>
                </a:solidFill>
                <a:uFillTx/>
              </a:defRPr>
            </a:pPr>
            <a:r>
              <a:rPr b="1" sz="2400">
                <a:solidFill>
                  <a:srgbClr val="0068AD"/>
                </a:solidFill>
                <a:uFill>
                  <a:solidFill>
                    <a:srgbClr val="0068AD"/>
                  </a:solidFill>
                </a:uFill>
              </a:rPr>
              <a:t>Write an inequality for the graph.</a:t>
            </a:r>
          </a:p>
        </p:txBody>
      </p:sp>
      <p:sp>
        <p:nvSpPr>
          <p:cNvPr id="293" name="Shape 293"/>
          <p:cNvSpPr/>
          <p:nvPr/>
        </p:nvSpPr>
        <p:spPr>
          <a:xfrm>
            <a:off x="533400" y="3200400"/>
            <a:ext cx="8089900" cy="10922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383540">
              <a:lnSpc>
                <a:spcPct val="90000"/>
              </a:lnSpc>
              <a:spcBef>
                <a:spcPts val="500"/>
              </a:spcBef>
              <a:buClr>
                <a:srgbClr val="FFFFFF"/>
              </a:buClr>
              <a:buFont typeface="Arial"/>
              <a:defRPr sz="2400"/>
            </a:lvl1pPr>
          </a:lstStyle>
          <a:p>
            <a:pPr lvl="0">
              <a:defRPr sz="1800">
                <a:uFillTx/>
              </a:defRPr>
            </a:pPr>
            <a:r>
              <a:rPr sz="2400">
                <a:uFill>
                  <a:solidFill/>
                </a:uFill>
              </a:rPr>
              <a:t>A closed circle is on –38, so the point –38 is included in the graph. The arrow points to the right, so the graph includes all numbers greater than or equal to –38.</a:t>
            </a:r>
          </a:p>
        </p:txBody>
      </p:sp>
      <p:sp>
        <p:nvSpPr>
          <p:cNvPr id="294" name="Shape 294"/>
          <p:cNvSpPr/>
          <p:nvPr/>
        </p:nvSpPr>
        <p:spPr>
          <a:xfrm>
            <a:off x="533400" y="4781550"/>
            <a:ext cx="8242300"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1753552" indent="-1368425">
              <a:lnSpc>
                <a:spcPct val="90000"/>
              </a:lnSpc>
              <a:spcBef>
                <a:spcPts val="500"/>
              </a:spcBef>
              <a:buClr>
                <a:srgbClr val="FFFFFF"/>
              </a:buClr>
              <a:buFont typeface="Arial"/>
              <a:tabLst>
                <a:tab pos="1981200" algn="l"/>
                <a:tab pos="2781300" algn="l"/>
              </a:tabLst>
              <a:defRPr>
                <a:uFillTx/>
              </a:defRPr>
            </a:pPr>
            <a:r>
              <a:rPr b="1" sz="2400">
                <a:solidFill>
                  <a:srgbClr val="0068AD"/>
                </a:solidFill>
                <a:uFill>
                  <a:solidFill>
                    <a:srgbClr val="0068AD"/>
                  </a:solidFill>
                </a:uFill>
              </a:rPr>
              <a:t>Answer:</a:t>
            </a:r>
            <a:r>
              <a:rPr sz="2400">
                <a:solidFill>
                  <a:srgbClr val="E9332C"/>
                </a:solidFill>
                <a:uFill>
                  <a:solidFill>
                    <a:srgbClr val="E9332C"/>
                  </a:solidFill>
                </a:uFill>
              </a:rPr>
              <a:t> 	The inequality is </a:t>
            </a:r>
            <a:r>
              <a:rPr i="1" sz="2400">
                <a:solidFill>
                  <a:srgbClr val="E9332C"/>
                </a:solidFill>
                <a:uFill>
                  <a:solidFill>
                    <a:srgbClr val="E9332C"/>
                  </a:solidFill>
                </a:uFill>
              </a:rPr>
              <a:t>x</a:t>
            </a:r>
            <a:r>
              <a:rPr sz="2400">
                <a:solidFill>
                  <a:srgbClr val="E9332C"/>
                </a:solidFill>
                <a:uFill>
                  <a:solidFill>
                    <a:srgbClr val="E9332C"/>
                  </a:solidFill>
                </a:uFill>
              </a:rPr>
              <a:t> ≥ –38.</a:t>
            </a:r>
          </a:p>
        </p:txBody>
      </p:sp>
      <p:pic>
        <p:nvPicPr>
          <p:cNvPr id="295" name="PALG08-03-05.jpg"/>
          <p:cNvPicPr/>
          <p:nvPr/>
        </p:nvPicPr>
        <p:blipFill>
          <a:blip r:embed="rId2">
            <a:extLst/>
          </a:blip>
          <a:stretch>
            <a:fillRect/>
          </a:stretch>
        </p:blipFill>
        <p:spPr>
          <a:xfrm>
            <a:off x="914400" y="2038350"/>
            <a:ext cx="5651500" cy="876300"/>
          </a:xfrm>
          <a:prstGeom prst="rect">
            <a:avLst/>
          </a:prstGeom>
          <a:ln w="12700">
            <a:miter lim="400000"/>
          </a:ln>
        </p:spPr>
      </p:pic>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92">
                                            <p:bg/>
                                          </p:spTgt>
                                        </p:tgtEl>
                                        <p:attrNameLst>
                                          <p:attrName>style.visibility</p:attrName>
                                        </p:attrNameLst>
                                      </p:cBhvr>
                                      <p:to>
                                        <p:strVal val="visible"/>
                                      </p:to>
                                    </p:set>
                                    <p:animEffect filter="wipe(left)" transition="in">
                                      <p:cBhvr>
                                        <p:cTn id="7" dur="500"/>
                                        <p:tgtEl>
                                          <p:spTgt spid="292">
                                            <p:bg/>
                                          </p:spTgt>
                                        </p:tgtEl>
                                      </p:cBhvr>
                                    </p:animEffect>
                                  </p:childTnLst>
                                </p:cTn>
                              </p:par>
                              <p:par>
                                <p:cTn id="8" presetClass="entr" presetSubtype="8" presetID="22" grpId="1" fill="hold">
                                  <p:stCondLst>
                                    <p:cond delay="0"/>
                                  </p:stCondLst>
                                  <p:iterate type="el" backwards="0">
                                    <p:tmAbs val="0"/>
                                  </p:iterate>
                                  <p:childTnLst>
                                    <p:set>
                                      <p:cBhvr>
                                        <p:cTn id="9" fill="hold"/>
                                        <p:tgtEl>
                                          <p:spTgt spid="292">
                                            <p:txEl>
                                              <p:pRg st="0" end="0"/>
                                            </p:txEl>
                                          </p:spTgt>
                                        </p:tgtEl>
                                        <p:attrNameLst>
                                          <p:attrName>style.visibility</p:attrName>
                                        </p:attrNameLst>
                                      </p:cBhvr>
                                      <p:to>
                                        <p:strVal val="visible"/>
                                      </p:to>
                                    </p:set>
                                    <p:animEffect filter="wipe(left)" transition="in">
                                      <p:cBhvr>
                                        <p:cTn id="10" dur="500"/>
                                        <p:tgtEl>
                                          <p:spTgt spid="292">
                                            <p:txEl>
                                              <p:pRg st="0" end="0"/>
                                            </p:txEl>
                                          </p:spTgt>
                                        </p:tgtEl>
                                      </p:cBhvr>
                                    </p:animEffect>
                                  </p:childTnLst>
                                </p:cTn>
                              </p:par>
                            </p:childTnLst>
                          </p:cTn>
                        </p:par>
                        <p:par>
                          <p:cTn id="11" fill="hold">
                            <p:stCondLst>
                              <p:cond delay="500"/>
                            </p:stCondLst>
                            <p:childTnLst>
                              <p:par>
                                <p:cTn id="12" nodeType="afterEffect" presetClass="entr" presetSubtype="8" presetID="22" grpId="2" fill="hold">
                                  <p:stCondLst>
                                    <p:cond delay="0"/>
                                  </p:stCondLst>
                                  <p:iterate type="el" backwards="0">
                                    <p:tmAbs val="0"/>
                                  </p:iterate>
                                  <p:childTnLst>
                                    <p:set>
                                      <p:cBhvr>
                                        <p:cTn id="13" fill="hold"/>
                                        <p:tgtEl>
                                          <p:spTgt spid="295"/>
                                        </p:tgtEl>
                                        <p:attrNameLst>
                                          <p:attrName>style.visibility</p:attrName>
                                        </p:attrNameLst>
                                      </p:cBhvr>
                                      <p:to>
                                        <p:strVal val="visible"/>
                                      </p:to>
                                    </p:set>
                                    <p:animEffect filter="wipe(left)" transition="in">
                                      <p:cBhvr>
                                        <p:cTn id="14" dur="500"/>
                                        <p:tgtEl>
                                          <p:spTgt spid="295"/>
                                        </p:tgtEl>
                                      </p:cBhvr>
                                    </p:animEffect>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8" presetID="22" grpId="3" fill="hold">
                                  <p:stCondLst>
                                    <p:cond delay="0"/>
                                  </p:stCondLst>
                                  <p:iterate type="el" backwards="0">
                                    <p:tmAbs val="0"/>
                                  </p:iterate>
                                  <p:childTnLst>
                                    <p:set>
                                      <p:cBhvr>
                                        <p:cTn id="18" fill="hold"/>
                                        <p:tgtEl>
                                          <p:spTgt spid="293">
                                            <p:bg/>
                                          </p:spTgt>
                                        </p:tgtEl>
                                        <p:attrNameLst>
                                          <p:attrName>style.visibility</p:attrName>
                                        </p:attrNameLst>
                                      </p:cBhvr>
                                      <p:to>
                                        <p:strVal val="visible"/>
                                      </p:to>
                                    </p:set>
                                    <p:animEffect filter="wipe(left)" transition="in">
                                      <p:cBhvr>
                                        <p:cTn id="19" dur="500"/>
                                        <p:tgtEl>
                                          <p:spTgt spid="293">
                                            <p:bg/>
                                          </p:spTgt>
                                        </p:tgtEl>
                                      </p:cBhvr>
                                    </p:animEffect>
                                  </p:childTnLst>
                                </p:cTn>
                              </p:par>
                              <p:par>
                                <p:cTn id="20" presetClass="entr" presetSubtype="8" presetID="22" grpId="3" fill="hold">
                                  <p:stCondLst>
                                    <p:cond delay="0"/>
                                  </p:stCondLst>
                                  <p:iterate type="el" backwards="0">
                                    <p:tmAbs val="0"/>
                                  </p:iterate>
                                  <p:childTnLst>
                                    <p:set>
                                      <p:cBhvr>
                                        <p:cTn id="21" fill="hold"/>
                                        <p:tgtEl>
                                          <p:spTgt spid="293">
                                            <p:txEl>
                                              <p:pRg st="0" end="0"/>
                                            </p:txEl>
                                          </p:spTgt>
                                        </p:tgtEl>
                                        <p:attrNameLst>
                                          <p:attrName>style.visibility</p:attrName>
                                        </p:attrNameLst>
                                      </p:cBhvr>
                                      <p:to>
                                        <p:strVal val="visible"/>
                                      </p:to>
                                    </p:set>
                                    <p:animEffect filter="wipe(left)" transition="in">
                                      <p:cBhvr>
                                        <p:cTn id="22" dur="500"/>
                                        <p:tgtEl>
                                          <p:spTgt spid="29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8" presetID="22" grpId="4" fill="hold">
                                  <p:stCondLst>
                                    <p:cond delay="0"/>
                                  </p:stCondLst>
                                  <p:iterate type="el" backwards="0">
                                    <p:tmAbs val="0"/>
                                  </p:iterate>
                                  <p:childTnLst>
                                    <p:set>
                                      <p:cBhvr>
                                        <p:cTn id="26" fill="hold"/>
                                        <p:tgtEl>
                                          <p:spTgt spid="294">
                                            <p:bg/>
                                          </p:spTgt>
                                        </p:tgtEl>
                                        <p:attrNameLst>
                                          <p:attrName>style.visibility</p:attrName>
                                        </p:attrNameLst>
                                      </p:cBhvr>
                                      <p:to>
                                        <p:strVal val="visible"/>
                                      </p:to>
                                    </p:set>
                                    <p:animEffect filter="wipe(left)" transition="in">
                                      <p:cBhvr>
                                        <p:cTn id="27" dur="500"/>
                                        <p:tgtEl>
                                          <p:spTgt spid="294">
                                            <p:bg/>
                                          </p:spTgt>
                                        </p:tgtEl>
                                      </p:cBhvr>
                                    </p:animEffect>
                                  </p:childTnLst>
                                </p:cTn>
                              </p:par>
                              <p:par>
                                <p:cTn id="28" presetClass="entr" presetSubtype="8" presetID="22" grpId="4" fill="hold">
                                  <p:stCondLst>
                                    <p:cond delay="0"/>
                                  </p:stCondLst>
                                  <p:iterate type="el" backwards="0">
                                    <p:tmAbs val="0"/>
                                  </p:iterate>
                                  <p:childTnLst>
                                    <p:set>
                                      <p:cBhvr>
                                        <p:cTn id="29" fill="hold"/>
                                        <p:tgtEl>
                                          <p:spTgt spid="294">
                                            <p:txEl>
                                              <p:pRg st="0" end="0"/>
                                            </p:txEl>
                                          </p:spTgt>
                                        </p:tgtEl>
                                        <p:attrNameLst>
                                          <p:attrName>style.visibility</p:attrName>
                                        </p:attrNameLst>
                                      </p:cBhvr>
                                      <p:to>
                                        <p:strVal val="visible"/>
                                      </p:to>
                                    </p:set>
                                    <p:animEffect filter="wipe(left)" transition="in">
                                      <p:cBhvr>
                                        <p:cTn id="30" dur="500"/>
                                        <p:tgtEl>
                                          <p:spTgt spid="294">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93" grpId="3"/>
      <p:bldP build="p" bldLvl="5" animBg="1" rev="0" advAuto="0" spid="292" grpId="1"/>
      <p:bldP build="whole" bldLvl="1" animBg="1" rev="0" advAuto="0" spid="295" grpId="2"/>
      <p:bldP build="p" bldLvl="5" animBg="1" rev="0" advAuto="0" spid="294" grpId="4"/>
    </p:bldLst>
  </p:timing>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7" name="Shape 297"/>
          <p:cNvSpPr/>
          <p:nvPr>
            <p:ph type="title"/>
          </p:nvPr>
        </p:nvSpPr>
        <p:spPr>
          <a:prstGeom prst="rect">
            <a:avLst/>
          </a:prstGeom>
        </p:spPr>
        <p:txBody>
          <a:bodyPr/>
          <a:lstStyle/>
          <a:p>
            <a:pPr lvl="0">
              <a:defRPr sz="1800">
                <a:uFillTx/>
              </a:defRPr>
            </a:pPr>
            <a:r>
              <a:rPr sz="1200">
                <a:uFill>
                  <a:solidFill/>
                </a:uFill>
              </a:rPr>
              <a:t>Example 5</a:t>
            </a:r>
          </a:p>
        </p:txBody>
      </p:sp>
      <p:sp>
        <p:nvSpPr>
          <p:cNvPr id="298" name="Shape 298"/>
          <p:cNvSpPr/>
          <p:nvPr/>
        </p:nvSpPr>
        <p:spPr>
          <a:xfrm>
            <a:off x="895350" y="3171825"/>
            <a:ext cx="457201" cy="4572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57150">
            <a:solidFill>
              <a:srgbClr val="F2362F"/>
            </a:solidFill>
            <a:round/>
          </a:ln>
        </p:spPr>
        <p:txBody>
          <a:bodyPr lIns="0" tIns="0" rIns="0" bIns="0" anchor="ctr"/>
          <a:lstStyle/>
          <a:p>
            <a:pPr lvl="0"/>
          </a:p>
        </p:txBody>
      </p:sp>
      <p:pic>
        <p:nvPicPr>
          <p:cNvPr id="299" name="Check Progress.png"/>
          <p:cNvPicPr/>
          <p:nvPr/>
        </p:nvPicPr>
        <p:blipFill>
          <a:blip r:embed="rId2">
            <a:extLst/>
          </a:blip>
          <a:stretch>
            <a:fillRect/>
          </a:stretch>
        </p:blipFill>
        <p:spPr>
          <a:xfrm>
            <a:off x="2716212" y="712787"/>
            <a:ext cx="2846388" cy="511176"/>
          </a:xfrm>
          <a:prstGeom prst="rect">
            <a:avLst/>
          </a:prstGeom>
          <a:ln w="12700">
            <a:miter lim="400000"/>
          </a:ln>
        </p:spPr>
      </p:pic>
      <p:pic>
        <p:nvPicPr>
          <p:cNvPr id="300" name="CheckPointICON.jpg"/>
          <p:cNvPicPr/>
          <p:nvPr/>
        </p:nvPicPr>
        <p:blipFill>
          <a:blip r:embed="rId3">
            <a:extLst/>
          </a:blip>
          <a:stretch>
            <a:fillRect/>
          </a:stretch>
        </p:blipFill>
        <p:spPr>
          <a:xfrm>
            <a:off x="7467600" y="747712"/>
            <a:ext cx="1222375" cy="376239"/>
          </a:xfrm>
          <a:prstGeom prst="rect">
            <a:avLst/>
          </a:prstGeom>
          <a:ln w="12700">
            <a:miter lim="400000"/>
          </a:ln>
        </p:spPr>
      </p:pic>
      <p:sp>
        <p:nvSpPr>
          <p:cNvPr id="301" name="Shape 301"/>
          <p:cNvSpPr/>
          <p:nvPr/>
        </p:nvSpPr>
        <p:spPr>
          <a:xfrm>
            <a:off x="914400" y="3175000"/>
            <a:ext cx="2806700" cy="2298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a:t>
            </a:r>
            <a:r>
              <a:rPr b="1" i="1" sz="2400">
                <a:uFill>
                  <a:solidFill/>
                </a:uFill>
              </a:rPr>
              <a:t>x </a:t>
            </a:r>
            <a:r>
              <a:rPr b="1" sz="2400">
                <a:uFill>
                  <a:solidFill/>
                </a:uFill>
              </a:rPr>
              <a:t>&lt; –7</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a:t>
            </a:r>
            <a:r>
              <a:rPr b="1" i="1" sz="2400">
                <a:uFill>
                  <a:solidFill/>
                </a:uFill>
              </a:rPr>
              <a:t>x </a:t>
            </a:r>
            <a:r>
              <a:rPr b="1" sz="2400">
                <a:uFill>
                  <a:solidFill/>
                </a:uFill>
              </a:rPr>
              <a:t>&gt; –7</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a:t>
            </a:r>
            <a:r>
              <a:rPr b="1" i="1" sz="2400">
                <a:uFill>
                  <a:solidFill/>
                </a:uFill>
              </a:rPr>
              <a:t>x </a:t>
            </a:r>
            <a:r>
              <a:rPr b="1" sz="2400">
                <a:uFill>
                  <a:solidFill/>
                </a:uFill>
              </a:rPr>
              <a:t>≤ –7</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a:t>
            </a:r>
            <a:r>
              <a:rPr b="1" i="1" sz="2400">
                <a:uFill>
                  <a:solidFill/>
                </a:uFill>
              </a:rPr>
              <a:t>x </a:t>
            </a:r>
            <a:r>
              <a:rPr b="1" sz="2400">
                <a:uFill>
                  <a:solidFill/>
                </a:uFill>
              </a:rPr>
              <a:t>≥ –7</a:t>
            </a:r>
          </a:p>
        </p:txBody>
      </p:sp>
      <p:sp>
        <p:nvSpPr>
          <p:cNvPr id="302" name="Shape 302"/>
          <p:cNvSpPr/>
          <p:nvPr/>
        </p:nvSpPr>
        <p:spPr>
          <a:xfrm>
            <a:off x="533400" y="1504950"/>
            <a:ext cx="8178800"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383540">
              <a:lnSpc>
                <a:spcPct val="90000"/>
              </a:lnSpc>
              <a:buClr>
                <a:srgbClr val="0068AD"/>
              </a:buClr>
              <a:buFont typeface="Arial"/>
              <a:defRPr b="1" sz="2400">
                <a:solidFill>
                  <a:srgbClr val="0068AD"/>
                </a:solidFill>
                <a:uFill>
                  <a:solidFill>
                    <a:srgbClr val="0068AD"/>
                  </a:solidFill>
                </a:uFill>
              </a:defRPr>
            </a:lvl1pPr>
          </a:lstStyle>
          <a:p>
            <a:pPr lvl="0">
              <a:defRPr b="0" sz="1800">
                <a:solidFill>
                  <a:srgbClr val="000000"/>
                </a:solidFill>
                <a:uFillTx/>
              </a:defRPr>
            </a:pPr>
            <a:r>
              <a:rPr b="1" sz="2400">
                <a:solidFill>
                  <a:srgbClr val="0068AD"/>
                </a:solidFill>
                <a:uFill>
                  <a:solidFill>
                    <a:srgbClr val="0068AD"/>
                  </a:solidFill>
                </a:uFill>
              </a:rPr>
              <a:t>Write an inequality for the graph.</a:t>
            </a:r>
          </a:p>
        </p:txBody>
      </p:sp>
      <p:pic>
        <p:nvPicPr>
          <p:cNvPr id="303" name="PALG08-03-05-YT.jpg"/>
          <p:cNvPicPr/>
          <p:nvPr/>
        </p:nvPicPr>
        <p:blipFill>
          <a:blip r:embed="rId4">
            <a:extLst/>
          </a:blip>
          <a:stretch>
            <a:fillRect/>
          </a:stretch>
        </p:blipFill>
        <p:spPr>
          <a:xfrm>
            <a:off x="939800" y="2022475"/>
            <a:ext cx="6375400" cy="850900"/>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99"/>
                                        </p:tgtEl>
                                        <p:attrNameLst>
                                          <p:attrName>style.visibility</p:attrName>
                                        </p:attrNameLst>
                                      </p:cBhvr>
                                      <p:to>
                                        <p:strVal val="visible"/>
                                      </p:to>
                                    </p:set>
                                    <p:animEffect filter="wipe(left)" transition="in">
                                      <p:cBhvr>
                                        <p:cTn id="7" dur="500"/>
                                        <p:tgtEl>
                                          <p:spTgt spid="299"/>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300"/>
                                        </p:tgtEl>
                                        <p:attrNameLst>
                                          <p:attrName>style.visibility</p:attrName>
                                        </p:attrNameLst>
                                      </p:cBhvr>
                                      <p:to>
                                        <p:strVal val="visible"/>
                                      </p:to>
                                    </p:set>
                                    <p:animEffect filter="fade" transition="in">
                                      <p:cBhvr>
                                        <p:cTn id="11" dur="500"/>
                                        <p:tgtEl>
                                          <p:spTgt spid="300"/>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302"/>
                                        </p:tgtEl>
                                        <p:attrNameLst>
                                          <p:attrName>style.visibility</p:attrName>
                                        </p:attrNameLst>
                                      </p:cBhvr>
                                      <p:to>
                                        <p:strVal val="visible"/>
                                      </p:to>
                                    </p:set>
                                    <p:animEffect filter="wipe(left)" transition="in">
                                      <p:cBhvr>
                                        <p:cTn id="15" dur="500"/>
                                        <p:tgtEl>
                                          <p:spTgt spid="302"/>
                                        </p:tgtEl>
                                      </p:cBhvr>
                                    </p:animEffect>
                                  </p:childTnLst>
                                </p:cTn>
                              </p:par>
                            </p:childTnLst>
                          </p:cTn>
                        </p:par>
                        <p:par>
                          <p:cTn id="16" fill="hold">
                            <p:stCondLst>
                              <p:cond delay="1500"/>
                            </p:stCondLst>
                            <p:childTnLst>
                              <p:par>
                                <p:cTn id="17" nodeType="afterEffect" presetClass="entr" presetSubtype="8" presetID="22" grpId="4" fill="hold">
                                  <p:stCondLst>
                                    <p:cond delay="0"/>
                                  </p:stCondLst>
                                  <p:iterate type="el" backwards="0">
                                    <p:tmAbs val="0"/>
                                  </p:iterate>
                                  <p:childTnLst>
                                    <p:set>
                                      <p:cBhvr>
                                        <p:cTn id="18" fill="hold"/>
                                        <p:tgtEl>
                                          <p:spTgt spid="303"/>
                                        </p:tgtEl>
                                        <p:attrNameLst>
                                          <p:attrName>style.visibility</p:attrName>
                                        </p:attrNameLst>
                                      </p:cBhvr>
                                      <p:to>
                                        <p:strVal val="visible"/>
                                      </p:to>
                                    </p:set>
                                    <p:animEffect filter="wipe(left)" transition="in">
                                      <p:cBhvr>
                                        <p:cTn id="19" dur="500"/>
                                        <p:tgtEl>
                                          <p:spTgt spid="303"/>
                                        </p:tgtEl>
                                      </p:cBhvr>
                                    </p:animEffect>
                                  </p:childTnLst>
                                </p:cTn>
                              </p:par>
                            </p:childTnLst>
                          </p:cTn>
                        </p:par>
                        <p:par>
                          <p:cTn id="20" fill="hold">
                            <p:stCondLst>
                              <p:cond delay="2000"/>
                            </p:stCondLst>
                            <p:childTnLst>
                              <p:par>
                                <p:cTn id="21" nodeType="afterEffect" presetClass="entr" presetSubtype="8" presetID="22" grpId="5" fill="hold">
                                  <p:stCondLst>
                                    <p:cond delay="0"/>
                                  </p:stCondLst>
                                  <p:iterate type="el" backwards="0">
                                    <p:tmAbs val="0"/>
                                  </p:iterate>
                                  <p:childTnLst>
                                    <p:set>
                                      <p:cBhvr>
                                        <p:cTn id="22" fill="hold"/>
                                        <p:tgtEl>
                                          <p:spTgt spid="301"/>
                                        </p:tgtEl>
                                        <p:attrNameLst>
                                          <p:attrName>style.visibility</p:attrName>
                                        </p:attrNameLst>
                                      </p:cBhvr>
                                      <p:to>
                                        <p:strVal val="visible"/>
                                      </p:to>
                                    </p:set>
                                    <p:animEffect filter="wipe(left)" transition="in">
                                      <p:cBhvr>
                                        <p:cTn id="23" dur="500"/>
                                        <p:tgtEl>
                                          <p:spTgt spid="301"/>
                                        </p:tgtEl>
                                      </p:cBhvr>
                                    </p:animEffec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1" presetID="2" grpId="6" fill="hold">
                                  <p:stCondLst>
                                    <p:cond delay="0"/>
                                  </p:stCondLst>
                                  <p:iterate type="el" backwards="0">
                                    <p:tmAbs val="0"/>
                                  </p:iterate>
                                  <p:childTnLst>
                                    <p:set>
                                      <p:cBhvr>
                                        <p:cTn id="27" fill="hold"/>
                                        <p:tgtEl>
                                          <p:spTgt spid="298"/>
                                        </p:tgtEl>
                                        <p:attrNameLst>
                                          <p:attrName>style.visibility</p:attrName>
                                        </p:attrNameLst>
                                      </p:cBhvr>
                                      <p:to>
                                        <p:strVal val="visible"/>
                                      </p:to>
                                    </p:set>
                                    <p:anim calcmode="lin" valueType="num">
                                      <p:cBhvr>
                                        <p:cTn id="28" dur="1822" fill="hold"/>
                                        <p:tgtEl>
                                          <p:spTgt spid="298"/>
                                        </p:tgtEl>
                                        <p:attrNameLst>
                                          <p:attrName>ppt_x</p:attrName>
                                        </p:attrNameLst>
                                      </p:cBhvr>
                                      <p:tavLst>
                                        <p:tav tm="0">
                                          <p:val>
                                            <p:strVal val="#ppt_x"/>
                                          </p:val>
                                        </p:tav>
                                        <p:tav tm="100000">
                                          <p:val>
                                            <p:strVal val="#ppt_x"/>
                                          </p:val>
                                        </p:tav>
                                      </p:tavLst>
                                    </p:anim>
                                    <p:anim calcmode="lin" valueType="num">
                                      <p:cBhvr>
                                        <p:cTn id="29" dur="1822" fill="hold"/>
                                        <p:tgtEl>
                                          <p:spTgt spid="29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0" grpId="2"/>
      <p:bldP build="whole" bldLvl="1" animBg="1" rev="0" advAuto="0" spid="301" grpId="5"/>
      <p:bldP build="whole" bldLvl="1" animBg="1" rev="0" advAuto="0" spid="299" grpId="1"/>
      <p:bldP build="whole" bldLvl="1" animBg="1" rev="0" advAuto="0" spid="303" grpId="4"/>
      <p:bldP build="whole" bldLvl="1" animBg="1" rev="0" advAuto="0" spid="302" grpId="3"/>
      <p:bldP build="whole" bldLvl="1" animBg="1" rev="0" advAuto="0" spid="298" grpId="6"/>
    </p:bldLst>
  </p:timing>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5" name="Shape 305"/>
          <p:cNvSpPr/>
          <p:nvPr>
            <p:ph type="title"/>
          </p:nvPr>
        </p:nvSpPr>
        <p:spPr>
          <a:prstGeom prst="rect">
            <a:avLst/>
          </a:prstGeom>
        </p:spPr>
        <p:txBody>
          <a:bodyPr/>
          <a:lstStyle/>
          <a:p>
            <a:pPr lvl="0">
              <a:defRPr sz="1800">
                <a:uFillTx/>
              </a:defRPr>
            </a:pPr>
            <a:r>
              <a:rPr sz="1200">
                <a:uFill>
                  <a:solidFill/>
                </a:uFill>
              </a:rPr>
              <a:t>End of the Lesson</a:t>
            </a:r>
          </a:p>
        </p:txBody>
      </p:sp>
    </p:spTree>
  </p:cSld>
  <p:clrMapOvr>
    <a:masterClrMapping/>
  </p:clrMapOvr>
  <p:transition spd="fast" advClick="1">
    <p:dissolve/>
  </p:transition>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4" name="Shape 114"/>
          <p:cNvSpPr/>
          <p:nvPr>
            <p:ph type="title"/>
          </p:nvPr>
        </p:nvSpPr>
        <p:spPr>
          <a:xfrm>
            <a:off x="5486400" y="6980237"/>
            <a:ext cx="3657600" cy="182563"/>
          </a:xfrm>
          <a:prstGeom prst="rect">
            <a:avLst/>
          </a:prstGeom>
        </p:spPr>
        <p:txBody>
          <a:bodyPr/>
          <a:lstStyle/>
          <a:p>
            <a:pPr lvl="0">
              <a:defRPr sz="1800">
                <a:uFillTx/>
              </a:defRPr>
            </a:pPr>
            <a:r>
              <a:rPr sz="1200">
                <a:uFill>
                  <a:solidFill/>
                </a:uFill>
              </a:rPr>
              <a:t>5-Minute Check 1</a:t>
            </a:r>
          </a:p>
        </p:txBody>
      </p:sp>
      <p:sp>
        <p:nvSpPr>
          <p:cNvPr id="115" name="Shape 115"/>
          <p:cNvSpPr/>
          <p:nvPr/>
        </p:nvSpPr>
        <p:spPr>
          <a:xfrm>
            <a:off x="1066800" y="2400300"/>
            <a:ext cx="2806700" cy="2298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1</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2</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3</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4</a:t>
            </a:r>
          </a:p>
        </p:txBody>
      </p:sp>
      <p:sp>
        <p:nvSpPr>
          <p:cNvPr id="116" name="Shape 116"/>
          <p:cNvSpPr/>
          <p:nvPr/>
        </p:nvSpPr>
        <p:spPr>
          <a:xfrm>
            <a:off x="533400" y="4343400"/>
            <a:ext cx="533400" cy="265113"/>
          </a:xfrm>
          <a:prstGeom prst="rightArrow">
            <a:avLst>
              <a:gd name="adj1" fmla="val 50000"/>
              <a:gd name="adj2" fmla="val 50299"/>
            </a:avLst>
          </a:prstGeom>
          <a:solidFill>
            <a:srgbClr val="F2362F"/>
          </a:solidFill>
          <a:ln>
            <a:miter lim="400000"/>
          </a:ln>
        </p:spPr>
        <p:txBody>
          <a:bodyPr lIns="0" tIns="0" rIns="0" bIns="0" anchor="ctr"/>
          <a:lstStyle/>
          <a:p>
            <a:pPr lvl="0"/>
          </a:p>
        </p:txBody>
      </p:sp>
      <p:pic>
        <p:nvPicPr>
          <p:cNvPr id="117" name="5Min Num_1.png"/>
          <p:cNvPicPr/>
          <p:nvPr/>
        </p:nvPicPr>
        <p:blipFill>
          <a:blip r:embed="rId2">
            <a:extLst/>
          </a:blip>
          <a:stretch>
            <a:fillRect/>
          </a:stretch>
        </p:blipFill>
        <p:spPr>
          <a:xfrm>
            <a:off x="614362" y="1647825"/>
            <a:ext cx="457201" cy="422276"/>
          </a:xfrm>
          <a:prstGeom prst="rect">
            <a:avLst/>
          </a:prstGeom>
          <a:ln w="12700">
            <a:miter lim="400000"/>
          </a:ln>
        </p:spPr>
      </p:pic>
      <p:sp>
        <p:nvSpPr>
          <p:cNvPr id="118" name="Shape 118"/>
          <p:cNvSpPr/>
          <p:nvPr/>
        </p:nvSpPr>
        <p:spPr>
          <a:xfrm>
            <a:off x="685800" y="1657350"/>
            <a:ext cx="8026400"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3540">
              <a:lnSpc>
                <a:spcPct val="90000"/>
              </a:lnSpc>
              <a:buClr>
                <a:srgbClr val="0068AD"/>
              </a:buClr>
              <a:buFont typeface="Arial"/>
              <a:defRPr>
                <a:uFillTx/>
              </a:defRPr>
            </a:pPr>
            <a:r>
              <a:rPr b="1" sz="2400">
                <a:solidFill>
                  <a:srgbClr val="0068AD"/>
                </a:solidFill>
                <a:uFill>
                  <a:solidFill>
                    <a:srgbClr val="0068AD"/>
                  </a:solidFill>
                </a:uFill>
              </a:rPr>
              <a:t>Solve 2</a:t>
            </a:r>
            <a:r>
              <a:rPr b="1" i="1" sz="2400">
                <a:solidFill>
                  <a:srgbClr val="0068AD"/>
                </a:solidFill>
                <a:uFill>
                  <a:solidFill>
                    <a:srgbClr val="0068AD"/>
                  </a:solidFill>
                </a:uFill>
              </a:rPr>
              <a:t>x</a:t>
            </a:r>
            <a:r>
              <a:rPr b="1" sz="2400">
                <a:solidFill>
                  <a:srgbClr val="0068AD"/>
                </a:solidFill>
                <a:uFill>
                  <a:solidFill>
                    <a:srgbClr val="0068AD"/>
                  </a:solidFill>
                </a:uFill>
              </a:rPr>
              <a:t> + 15 = 7</a:t>
            </a:r>
            <a:r>
              <a:rPr b="1" i="1" sz="2400">
                <a:solidFill>
                  <a:srgbClr val="0068AD"/>
                </a:solidFill>
                <a:uFill>
                  <a:solidFill>
                    <a:srgbClr val="0068AD"/>
                  </a:solidFill>
                </a:uFill>
              </a:rPr>
              <a:t>x</a:t>
            </a:r>
            <a:r>
              <a:rPr b="1" sz="2400">
                <a:solidFill>
                  <a:srgbClr val="0068AD"/>
                </a:solidFill>
                <a:uFill>
                  <a:solidFill>
                    <a:srgbClr val="0068AD"/>
                  </a:solidFill>
                </a:uFill>
              </a:rPr>
              <a:t>. Check your solution.</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17"/>
                                        </p:tgtEl>
                                        <p:attrNameLst>
                                          <p:attrName>style.visibility</p:attrName>
                                        </p:attrNameLst>
                                      </p:cBhvr>
                                      <p:to>
                                        <p:strVal val="visible"/>
                                      </p:to>
                                    </p:set>
                                    <p:animEffect filter="fade" transition="in">
                                      <p:cBhvr>
                                        <p:cTn id="7" dur="500"/>
                                        <p:tgtEl>
                                          <p:spTgt spid="117"/>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18"/>
                                        </p:tgtEl>
                                        <p:attrNameLst>
                                          <p:attrName>style.visibility</p:attrName>
                                        </p:attrNameLst>
                                      </p:cBhvr>
                                      <p:to>
                                        <p:strVal val="visible"/>
                                      </p:to>
                                    </p:set>
                                    <p:animEffect filter="wipe(left)" transition="in">
                                      <p:cBhvr>
                                        <p:cTn id="11" dur="500"/>
                                        <p:tgtEl>
                                          <p:spTgt spid="118"/>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115"/>
                                        </p:tgtEl>
                                        <p:attrNameLst>
                                          <p:attrName>style.visibility</p:attrName>
                                        </p:attrNameLst>
                                      </p:cBhvr>
                                      <p:to>
                                        <p:strVal val="visible"/>
                                      </p:to>
                                    </p:set>
                                    <p:animEffect filter="wipe(left)" transition="in">
                                      <p:cBhvr>
                                        <p:cTn id="15" dur="500"/>
                                        <p:tgtEl>
                                          <p:spTgt spid="115"/>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 grpId="4" fill="hold">
                                  <p:stCondLst>
                                    <p:cond delay="0"/>
                                  </p:stCondLst>
                                  <p:iterate type="el" backwards="0">
                                    <p:tmAbs val="0"/>
                                  </p:iterate>
                                  <p:childTnLst>
                                    <p:set>
                                      <p:cBhvr>
                                        <p:cTn id="19" fill="hold"/>
                                        <p:tgtEl>
                                          <p:spTgt spid="116"/>
                                        </p:tgtEl>
                                        <p:attrNameLst>
                                          <p:attrName>style.visibility</p:attrName>
                                        </p:attrNameLst>
                                      </p:cBhvr>
                                      <p:to>
                                        <p:strVal val="visible"/>
                                      </p:to>
                                    </p:set>
                                    <p:anim calcmode="lin" valueType="num">
                                      <p:cBhvr>
                                        <p:cTn id="20" dur="500" fill="hold"/>
                                        <p:tgtEl>
                                          <p:spTgt spid="116"/>
                                        </p:tgtEl>
                                        <p:attrNameLst>
                                          <p:attrName>ppt_x</p:attrName>
                                        </p:attrNameLst>
                                      </p:cBhvr>
                                      <p:tavLst>
                                        <p:tav tm="0">
                                          <p:val>
                                            <p:strVal val="0-#ppt_w/2"/>
                                          </p:val>
                                        </p:tav>
                                        <p:tav tm="100000">
                                          <p:val>
                                            <p:strVal val="#ppt_x"/>
                                          </p:val>
                                        </p:tav>
                                      </p:tavLst>
                                    </p:anim>
                                    <p:anim calcmode="lin" valueType="num">
                                      <p:cBhvr>
                                        <p:cTn id="21" dur="500" fill="hold"/>
                                        <p:tgtEl>
                                          <p:spTgt spid="1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6" grpId="4"/>
      <p:bldP build="whole" bldLvl="1" animBg="1" rev="0" advAuto="0" spid="115" grpId="3"/>
      <p:bldP build="whole" bldLvl="1" animBg="1" rev="0" advAuto="0" spid="117" grpId="1"/>
      <p:bldP build="whole" bldLvl="1" animBg="1" rev="0" advAuto="0" spid="118" grpId="2"/>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0" name="Shape 120"/>
          <p:cNvSpPr/>
          <p:nvPr>
            <p:ph type="title"/>
          </p:nvPr>
        </p:nvSpPr>
        <p:spPr>
          <a:xfrm>
            <a:off x="5486400" y="6980237"/>
            <a:ext cx="3657600" cy="182563"/>
          </a:xfrm>
          <a:prstGeom prst="rect">
            <a:avLst/>
          </a:prstGeom>
        </p:spPr>
        <p:txBody>
          <a:bodyPr/>
          <a:lstStyle/>
          <a:p>
            <a:pPr lvl="0">
              <a:defRPr sz="1800">
                <a:uFillTx/>
              </a:defRPr>
            </a:pPr>
            <a:r>
              <a:rPr sz="1200">
                <a:uFill>
                  <a:solidFill/>
                </a:uFill>
              </a:rPr>
              <a:t>5-Minute Check 2</a:t>
            </a:r>
          </a:p>
        </p:txBody>
      </p:sp>
      <p:sp>
        <p:nvSpPr>
          <p:cNvPr id="121" name="Shape 121"/>
          <p:cNvSpPr/>
          <p:nvPr/>
        </p:nvSpPr>
        <p:spPr>
          <a:xfrm>
            <a:off x="1066800" y="2400300"/>
            <a:ext cx="2806700" cy="2298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–11</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–10</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–9</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–8</a:t>
            </a:r>
          </a:p>
        </p:txBody>
      </p:sp>
      <p:sp>
        <p:nvSpPr>
          <p:cNvPr id="122" name="Shape 122"/>
          <p:cNvSpPr/>
          <p:nvPr/>
        </p:nvSpPr>
        <p:spPr>
          <a:xfrm>
            <a:off x="533400" y="4343400"/>
            <a:ext cx="533400" cy="265113"/>
          </a:xfrm>
          <a:prstGeom prst="rightArrow">
            <a:avLst>
              <a:gd name="adj1" fmla="val 50000"/>
              <a:gd name="adj2" fmla="val 50299"/>
            </a:avLst>
          </a:prstGeom>
          <a:solidFill>
            <a:srgbClr val="F2362F"/>
          </a:solidFill>
          <a:ln>
            <a:miter lim="400000"/>
          </a:ln>
        </p:spPr>
        <p:txBody>
          <a:bodyPr lIns="0" tIns="0" rIns="0" bIns="0" anchor="ctr"/>
          <a:lstStyle/>
          <a:p>
            <a:pPr lvl="0"/>
          </a:p>
        </p:txBody>
      </p:sp>
      <p:pic>
        <p:nvPicPr>
          <p:cNvPr id="123" name="5Min Num_2.png"/>
          <p:cNvPicPr/>
          <p:nvPr/>
        </p:nvPicPr>
        <p:blipFill>
          <a:blip r:embed="rId2">
            <a:extLst/>
          </a:blip>
          <a:stretch>
            <a:fillRect/>
          </a:stretch>
        </p:blipFill>
        <p:spPr>
          <a:xfrm>
            <a:off x="614362" y="1647825"/>
            <a:ext cx="457201" cy="420688"/>
          </a:xfrm>
          <a:prstGeom prst="rect">
            <a:avLst/>
          </a:prstGeom>
          <a:ln w="12700">
            <a:miter lim="400000"/>
          </a:ln>
        </p:spPr>
      </p:pic>
      <p:sp>
        <p:nvSpPr>
          <p:cNvPr id="124" name="Shape 124"/>
          <p:cNvSpPr/>
          <p:nvPr/>
        </p:nvSpPr>
        <p:spPr>
          <a:xfrm>
            <a:off x="685800" y="1657350"/>
            <a:ext cx="8026400"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3540">
              <a:lnSpc>
                <a:spcPct val="90000"/>
              </a:lnSpc>
              <a:buClr>
                <a:srgbClr val="0068AD"/>
              </a:buClr>
              <a:buFont typeface="Arial"/>
              <a:defRPr>
                <a:uFillTx/>
              </a:defRPr>
            </a:pPr>
            <a:r>
              <a:rPr b="1" sz="2400">
                <a:solidFill>
                  <a:srgbClr val="0068AD"/>
                </a:solidFill>
                <a:uFill>
                  <a:solidFill>
                    <a:srgbClr val="0068AD"/>
                  </a:solidFill>
                </a:uFill>
              </a:rPr>
              <a:t>Solve 5</a:t>
            </a:r>
            <a:r>
              <a:rPr b="1" i="1" sz="2400">
                <a:solidFill>
                  <a:srgbClr val="0068AD"/>
                </a:solidFill>
                <a:uFill>
                  <a:solidFill>
                    <a:srgbClr val="0068AD"/>
                  </a:solidFill>
                </a:uFill>
              </a:rPr>
              <a:t>a</a:t>
            </a:r>
            <a:r>
              <a:rPr b="1" sz="2400">
                <a:solidFill>
                  <a:srgbClr val="0068AD"/>
                </a:solidFill>
                <a:uFill>
                  <a:solidFill>
                    <a:srgbClr val="0068AD"/>
                  </a:solidFill>
                </a:uFill>
              </a:rPr>
              <a:t> = 3</a:t>
            </a:r>
            <a:r>
              <a:rPr b="1" i="1" sz="2400">
                <a:solidFill>
                  <a:srgbClr val="0068AD"/>
                </a:solidFill>
                <a:uFill>
                  <a:solidFill>
                    <a:srgbClr val="0068AD"/>
                  </a:solidFill>
                </a:uFill>
              </a:rPr>
              <a:t>a</a:t>
            </a:r>
            <a:r>
              <a:rPr b="1" sz="2400">
                <a:solidFill>
                  <a:srgbClr val="0068AD"/>
                </a:solidFill>
                <a:uFill>
                  <a:solidFill>
                    <a:srgbClr val="0068AD"/>
                  </a:solidFill>
                </a:uFill>
              </a:rPr>
              <a:t> – 18. Check your solution.</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23"/>
                                        </p:tgtEl>
                                        <p:attrNameLst>
                                          <p:attrName>style.visibility</p:attrName>
                                        </p:attrNameLst>
                                      </p:cBhvr>
                                      <p:to>
                                        <p:strVal val="visible"/>
                                      </p:to>
                                    </p:set>
                                    <p:animEffect filter="fade" transition="in">
                                      <p:cBhvr>
                                        <p:cTn id="7" dur="500"/>
                                        <p:tgtEl>
                                          <p:spTgt spid="123"/>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24"/>
                                        </p:tgtEl>
                                        <p:attrNameLst>
                                          <p:attrName>style.visibility</p:attrName>
                                        </p:attrNameLst>
                                      </p:cBhvr>
                                      <p:to>
                                        <p:strVal val="visible"/>
                                      </p:to>
                                    </p:set>
                                    <p:animEffect filter="wipe(left)" transition="in">
                                      <p:cBhvr>
                                        <p:cTn id="11" dur="500"/>
                                        <p:tgtEl>
                                          <p:spTgt spid="124"/>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121"/>
                                        </p:tgtEl>
                                        <p:attrNameLst>
                                          <p:attrName>style.visibility</p:attrName>
                                        </p:attrNameLst>
                                      </p:cBhvr>
                                      <p:to>
                                        <p:strVal val="visible"/>
                                      </p:to>
                                    </p:set>
                                    <p:animEffect filter="wipe(left)" transition="in">
                                      <p:cBhvr>
                                        <p:cTn id="15" dur="500"/>
                                        <p:tgtEl>
                                          <p:spTgt spid="121"/>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 grpId="4" fill="hold">
                                  <p:stCondLst>
                                    <p:cond delay="0"/>
                                  </p:stCondLst>
                                  <p:iterate type="el" backwards="0">
                                    <p:tmAbs val="0"/>
                                  </p:iterate>
                                  <p:childTnLst>
                                    <p:set>
                                      <p:cBhvr>
                                        <p:cTn id="19" fill="hold"/>
                                        <p:tgtEl>
                                          <p:spTgt spid="122"/>
                                        </p:tgtEl>
                                        <p:attrNameLst>
                                          <p:attrName>style.visibility</p:attrName>
                                        </p:attrNameLst>
                                      </p:cBhvr>
                                      <p:to>
                                        <p:strVal val="visible"/>
                                      </p:to>
                                    </p:set>
                                    <p:anim calcmode="lin" valueType="num">
                                      <p:cBhvr>
                                        <p:cTn id="20" dur="500" fill="hold"/>
                                        <p:tgtEl>
                                          <p:spTgt spid="122"/>
                                        </p:tgtEl>
                                        <p:attrNameLst>
                                          <p:attrName>ppt_x</p:attrName>
                                        </p:attrNameLst>
                                      </p:cBhvr>
                                      <p:tavLst>
                                        <p:tav tm="0">
                                          <p:val>
                                            <p:strVal val="0-#ppt_w/2"/>
                                          </p:val>
                                        </p:tav>
                                        <p:tav tm="100000">
                                          <p:val>
                                            <p:strVal val="#ppt_x"/>
                                          </p:val>
                                        </p:tav>
                                      </p:tavLst>
                                    </p:anim>
                                    <p:anim calcmode="lin" valueType="num">
                                      <p:cBhvr>
                                        <p:cTn id="21" dur="500" fill="hold"/>
                                        <p:tgtEl>
                                          <p:spTgt spid="1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3" grpId="1"/>
      <p:bldP build="whole" bldLvl="1" animBg="1" rev="0" advAuto="0" spid="121" grpId="3"/>
      <p:bldP build="whole" bldLvl="1" animBg="1" rev="0" advAuto="0" spid="124" grpId="2"/>
      <p:bldP build="whole" bldLvl="1" animBg="1" rev="0" advAuto="0" spid="122" grpId="4"/>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6" name="Shape 126"/>
          <p:cNvSpPr/>
          <p:nvPr>
            <p:ph type="title"/>
          </p:nvPr>
        </p:nvSpPr>
        <p:spPr>
          <a:xfrm>
            <a:off x="5486400" y="6980237"/>
            <a:ext cx="3657600" cy="182563"/>
          </a:xfrm>
          <a:prstGeom prst="rect">
            <a:avLst/>
          </a:prstGeom>
        </p:spPr>
        <p:txBody>
          <a:bodyPr/>
          <a:lstStyle/>
          <a:p>
            <a:pPr lvl="0">
              <a:defRPr sz="1800">
                <a:uFillTx/>
              </a:defRPr>
            </a:pPr>
            <a:r>
              <a:rPr sz="1200">
                <a:uFill>
                  <a:solidFill/>
                </a:uFill>
              </a:rPr>
              <a:t>5-Minute Check 3</a:t>
            </a:r>
          </a:p>
        </p:txBody>
      </p:sp>
      <p:sp>
        <p:nvSpPr>
          <p:cNvPr id="127" name="Shape 127"/>
          <p:cNvSpPr/>
          <p:nvPr/>
        </p:nvSpPr>
        <p:spPr>
          <a:xfrm>
            <a:off x="1066800" y="2400300"/>
            <a:ext cx="2806700" cy="2298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0.8</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0.4</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–0.4</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–0.8</a:t>
            </a:r>
          </a:p>
        </p:txBody>
      </p:sp>
      <p:sp>
        <p:nvSpPr>
          <p:cNvPr id="128" name="Shape 128"/>
          <p:cNvSpPr/>
          <p:nvPr/>
        </p:nvSpPr>
        <p:spPr>
          <a:xfrm>
            <a:off x="685800" y="1657350"/>
            <a:ext cx="8026400"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3540">
              <a:lnSpc>
                <a:spcPct val="90000"/>
              </a:lnSpc>
              <a:buClr>
                <a:srgbClr val="0068AD"/>
              </a:buClr>
              <a:buFont typeface="Arial"/>
              <a:defRPr>
                <a:uFillTx/>
              </a:defRPr>
            </a:pPr>
            <a:r>
              <a:rPr b="1" sz="2400">
                <a:solidFill>
                  <a:srgbClr val="0068AD"/>
                </a:solidFill>
                <a:uFill>
                  <a:solidFill>
                    <a:srgbClr val="0068AD"/>
                  </a:solidFill>
                </a:uFill>
              </a:rPr>
              <a:t>Solve 1.3 – 3</a:t>
            </a:r>
            <a:r>
              <a:rPr b="1" i="1" sz="2400">
                <a:solidFill>
                  <a:srgbClr val="0068AD"/>
                </a:solidFill>
                <a:uFill>
                  <a:solidFill>
                    <a:srgbClr val="0068AD"/>
                  </a:solidFill>
                </a:uFill>
              </a:rPr>
              <a:t>b</a:t>
            </a:r>
            <a:r>
              <a:rPr b="1" sz="2400">
                <a:solidFill>
                  <a:srgbClr val="0068AD"/>
                </a:solidFill>
                <a:uFill>
                  <a:solidFill>
                    <a:srgbClr val="0068AD"/>
                  </a:solidFill>
                </a:uFill>
              </a:rPr>
              <a:t> = </a:t>
            </a:r>
            <a:r>
              <a:rPr b="1" i="1" sz="2400">
                <a:solidFill>
                  <a:srgbClr val="0068AD"/>
                </a:solidFill>
                <a:uFill>
                  <a:solidFill>
                    <a:srgbClr val="0068AD"/>
                  </a:solidFill>
                </a:uFill>
              </a:rPr>
              <a:t>b </a:t>
            </a:r>
            <a:r>
              <a:rPr b="1" sz="2400">
                <a:solidFill>
                  <a:srgbClr val="0068AD"/>
                </a:solidFill>
                <a:uFill>
                  <a:solidFill>
                    <a:srgbClr val="0068AD"/>
                  </a:solidFill>
                </a:uFill>
              </a:rPr>
              <a:t>– 0.3. Check your solution.</a:t>
            </a:r>
          </a:p>
        </p:txBody>
      </p:sp>
      <p:sp>
        <p:nvSpPr>
          <p:cNvPr id="129" name="Shape 129"/>
          <p:cNvSpPr/>
          <p:nvPr/>
        </p:nvSpPr>
        <p:spPr>
          <a:xfrm>
            <a:off x="533400" y="3392487"/>
            <a:ext cx="533400" cy="265113"/>
          </a:xfrm>
          <a:prstGeom prst="rightArrow">
            <a:avLst>
              <a:gd name="adj1" fmla="val 50000"/>
              <a:gd name="adj2" fmla="val 50299"/>
            </a:avLst>
          </a:prstGeom>
          <a:solidFill>
            <a:srgbClr val="F2362F"/>
          </a:solidFill>
          <a:ln>
            <a:miter lim="400000"/>
          </a:ln>
        </p:spPr>
        <p:txBody>
          <a:bodyPr lIns="0" tIns="0" rIns="0" bIns="0" anchor="ctr"/>
          <a:lstStyle/>
          <a:p>
            <a:pPr lvl="0"/>
          </a:p>
        </p:txBody>
      </p:sp>
      <p:pic>
        <p:nvPicPr>
          <p:cNvPr id="130" name="5Min Num_3.png"/>
          <p:cNvPicPr/>
          <p:nvPr/>
        </p:nvPicPr>
        <p:blipFill>
          <a:blip r:embed="rId2">
            <a:extLst/>
          </a:blip>
          <a:stretch>
            <a:fillRect/>
          </a:stretch>
        </p:blipFill>
        <p:spPr>
          <a:xfrm>
            <a:off x="614362" y="1647825"/>
            <a:ext cx="457201" cy="420688"/>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30"/>
                                        </p:tgtEl>
                                        <p:attrNameLst>
                                          <p:attrName>style.visibility</p:attrName>
                                        </p:attrNameLst>
                                      </p:cBhvr>
                                      <p:to>
                                        <p:strVal val="visible"/>
                                      </p:to>
                                    </p:set>
                                    <p:animEffect filter="fade" transition="in">
                                      <p:cBhvr>
                                        <p:cTn id="7" dur="500"/>
                                        <p:tgtEl>
                                          <p:spTgt spid="130"/>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28"/>
                                        </p:tgtEl>
                                        <p:attrNameLst>
                                          <p:attrName>style.visibility</p:attrName>
                                        </p:attrNameLst>
                                      </p:cBhvr>
                                      <p:to>
                                        <p:strVal val="visible"/>
                                      </p:to>
                                    </p:set>
                                    <p:animEffect filter="wipe(left)" transition="in">
                                      <p:cBhvr>
                                        <p:cTn id="11" dur="500"/>
                                        <p:tgtEl>
                                          <p:spTgt spid="128"/>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127"/>
                                        </p:tgtEl>
                                        <p:attrNameLst>
                                          <p:attrName>style.visibility</p:attrName>
                                        </p:attrNameLst>
                                      </p:cBhvr>
                                      <p:to>
                                        <p:strVal val="visible"/>
                                      </p:to>
                                    </p:set>
                                    <p:animEffect filter="wipe(left)" transition="in">
                                      <p:cBhvr>
                                        <p:cTn id="15" dur="500"/>
                                        <p:tgtEl>
                                          <p:spTgt spid="127"/>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 grpId="4" fill="hold">
                                  <p:stCondLst>
                                    <p:cond delay="0"/>
                                  </p:stCondLst>
                                  <p:iterate type="el" backwards="0">
                                    <p:tmAbs val="0"/>
                                  </p:iterate>
                                  <p:childTnLst>
                                    <p:set>
                                      <p:cBhvr>
                                        <p:cTn id="19" fill="hold"/>
                                        <p:tgtEl>
                                          <p:spTgt spid="129"/>
                                        </p:tgtEl>
                                        <p:attrNameLst>
                                          <p:attrName>style.visibility</p:attrName>
                                        </p:attrNameLst>
                                      </p:cBhvr>
                                      <p:to>
                                        <p:strVal val="visible"/>
                                      </p:to>
                                    </p:set>
                                    <p:anim calcmode="lin" valueType="num">
                                      <p:cBhvr>
                                        <p:cTn id="20" dur="500" fill="hold"/>
                                        <p:tgtEl>
                                          <p:spTgt spid="129"/>
                                        </p:tgtEl>
                                        <p:attrNameLst>
                                          <p:attrName>ppt_x</p:attrName>
                                        </p:attrNameLst>
                                      </p:cBhvr>
                                      <p:tavLst>
                                        <p:tav tm="0">
                                          <p:val>
                                            <p:strVal val="0-#ppt_w/2"/>
                                          </p:val>
                                        </p:tav>
                                        <p:tav tm="100000">
                                          <p:val>
                                            <p:strVal val="#ppt_x"/>
                                          </p:val>
                                        </p:tav>
                                      </p:tavLst>
                                    </p:anim>
                                    <p:anim calcmode="lin" valueType="num">
                                      <p:cBhvr>
                                        <p:cTn id="21" dur="500" fill="hold"/>
                                        <p:tgtEl>
                                          <p:spTgt spid="1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0" grpId="1"/>
      <p:bldP build="whole" bldLvl="1" animBg="1" rev="0" advAuto="0" spid="128" grpId="2"/>
      <p:bldP build="whole" bldLvl="1" animBg="1" rev="0" advAuto="0" spid="127" grpId="3"/>
      <p:bldP build="whole" bldLvl="1" animBg="1" rev="0" advAuto="0" spid="129" grpId="4"/>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Shape 132"/>
          <p:cNvSpPr/>
          <p:nvPr>
            <p:ph type="title"/>
          </p:nvPr>
        </p:nvSpPr>
        <p:spPr>
          <a:xfrm>
            <a:off x="5486400" y="6980237"/>
            <a:ext cx="3657600" cy="182563"/>
          </a:xfrm>
          <a:prstGeom prst="rect">
            <a:avLst/>
          </a:prstGeom>
        </p:spPr>
        <p:txBody>
          <a:bodyPr/>
          <a:lstStyle/>
          <a:p>
            <a:pPr lvl="0">
              <a:defRPr sz="1800">
                <a:uFillTx/>
              </a:defRPr>
            </a:pPr>
            <a:r>
              <a:rPr sz="1200">
                <a:uFill>
                  <a:solidFill/>
                </a:uFill>
              </a:rPr>
              <a:t>5-Minute Check 4</a:t>
            </a:r>
          </a:p>
        </p:txBody>
      </p:sp>
      <p:sp>
        <p:nvSpPr>
          <p:cNvPr id="133" name="Shape 133"/>
          <p:cNvSpPr/>
          <p:nvPr/>
        </p:nvSpPr>
        <p:spPr>
          <a:xfrm>
            <a:off x="1066800" y="2400300"/>
            <a:ext cx="2806700" cy="2298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–32</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–2</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2</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32</a:t>
            </a:r>
          </a:p>
        </p:txBody>
      </p:sp>
      <p:sp>
        <p:nvSpPr>
          <p:cNvPr id="134" name="Shape 134"/>
          <p:cNvSpPr/>
          <p:nvPr/>
        </p:nvSpPr>
        <p:spPr>
          <a:xfrm>
            <a:off x="685800" y="1657350"/>
            <a:ext cx="8026400"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3540">
              <a:lnSpc>
                <a:spcPct val="90000"/>
              </a:lnSpc>
              <a:buClr>
                <a:srgbClr val="0068AD"/>
              </a:buClr>
              <a:buFont typeface="Arial"/>
              <a:defRPr>
                <a:uFillTx/>
              </a:defRPr>
            </a:pPr>
            <a:r>
              <a:rPr b="1" sz="2400">
                <a:solidFill>
                  <a:srgbClr val="0068AD"/>
                </a:solidFill>
                <a:uFill>
                  <a:solidFill>
                    <a:srgbClr val="0068AD"/>
                  </a:solidFill>
                </a:uFill>
              </a:rPr>
              <a:t>Solve 4</a:t>
            </a:r>
            <a:r>
              <a:rPr b="1" i="1" sz="2400">
                <a:solidFill>
                  <a:srgbClr val="0068AD"/>
                </a:solidFill>
                <a:uFill>
                  <a:solidFill>
                    <a:srgbClr val="0068AD"/>
                  </a:solidFill>
                </a:uFill>
              </a:rPr>
              <a:t>x</a:t>
            </a:r>
            <a:r>
              <a:rPr b="1" sz="2400">
                <a:solidFill>
                  <a:srgbClr val="0068AD"/>
                </a:solidFill>
                <a:uFill>
                  <a:solidFill>
                    <a:srgbClr val="0068AD"/>
                  </a:solidFill>
                </a:uFill>
              </a:rPr>
              <a:t> – 7 = –5</a:t>
            </a:r>
            <a:r>
              <a:rPr b="1" i="1" sz="2400">
                <a:solidFill>
                  <a:srgbClr val="0068AD"/>
                </a:solidFill>
                <a:uFill>
                  <a:solidFill>
                    <a:srgbClr val="0068AD"/>
                  </a:solidFill>
                </a:uFill>
              </a:rPr>
              <a:t>x</a:t>
            </a:r>
            <a:r>
              <a:rPr b="1" sz="2400">
                <a:solidFill>
                  <a:srgbClr val="0068AD"/>
                </a:solidFill>
                <a:uFill>
                  <a:solidFill>
                    <a:srgbClr val="0068AD"/>
                  </a:solidFill>
                </a:uFill>
              </a:rPr>
              <a:t> – 25. Check your solution.</a:t>
            </a:r>
          </a:p>
        </p:txBody>
      </p:sp>
      <p:sp>
        <p:nvSpPr>
          <p:cNvPr id="135" name="Shape 135"/>
          <p:cNvSpPr/>
          <p:nvPr/>
        </p:nvSpPr>
        <p:spPr>
          <a:xfrm>
            <a:off x="533400" y="3392487"/>
            <a:ext cx="533400" cy="265113"/>
          </a:xfrm>
          <a:prstGeom prst="rightArrow">
            <a:avLst>
              <a:gd name="adj1" fmla="val 50000"/>
              <a:gd name="adj2" fmla="val 50299"/>
            </a:avLst>
          </a:prstGeom>
          <a:solidFill>
            <a:srgbClr val="F2362F"/>
          </a:solidFill>
          <a:ln>
            <a:miter lim="400000"/>
          </a:ln>
        </p:spPr>
        <p:txBody>
          <a:bodyPr lIns="0" tIns="0" rIns="0" bIns="0" anchor="ctr"/>
          <a:lstStyle/>
          <a:p>
            <a:pPr lvl="0"/>
          </a:p>
        </p:txBody>
      </p:sp>
      <p:pic>
        <p:nvPicPr>
          <p:cNvPr id="136" name="5Min Num_4.png"/>
          <p:cNvPicPr/>
          <p:nvPr/>
        </p:nvPicPr>
        <p:blipFill>
          <a:blip r:embed="rId2">
            <a:extLst/>
          </a:blip>
          <a:stretch>
            <a:fillRect/>
          </a:stretch>
        </p:blipFill>
        <p:spPr>
          <a:xfrm>
            <a:off x="614362" y="1647825"/>
            <a:ext cx="457201" cy="420688"/>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36"/>
                                        </p:tgtEl>
                                        <p:attrNameLst>
                                          <p:attrName>style.visibility</p:attrName>
                                        </p:attrNameLst>
                                      </p:cBhvr>
                                      <p:to>
                                        <p:strVal val="visible"/>
                                      </p:to>
                                    </p:set>
                                    <p:animEffect filter="fade" transition="in">
                                      <p:cBhvr>
                                        <p:cTn id="7" dur="500"/>
                                        <p:tgtEl>
                                          <p:spTgt spid="136"/>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34"/>
                                        </p:tgtEl>
                                        <p:attrNameLst>
                                          <p:attrName>style.visibility</p:attrName>
                                        </p:attrNameLst>
                                      </p:cBhvr>
                                      <p:to>
                                        <p:strVal val="visible"/>
                                      </p:to>
                                    </p:set>
                                    <p:animEffect filter="wipe(left)" transition="in">
                                      <p:cBhvr>
                                        <p:cTn id="11" dur="500"/>
                                        <p:tgtEl>
                                          <p:spTgt spid="134"/>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133"/>
                                        </p:tgtEl>
                                        <p:attrNameLst>
                                          <p:attrName>style.visibility</p:attrName>
                                        </p:attrNameLst>
                                      </p:cBhvr>
                                      <p:to>
                                        <p:strVal val="visible"/>
                                      </p:to>
                                    </p:set>
                                    <p:animEffect filter="wipe(left)" transition="in">
                                      <p:cBhvr>
                                        <p:cTn id="15" dur="500"/>
                                        <p:tgtEl>
                                          <p:spTgt spid="133"/>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 grpId="4" fill="hold">
                                  <p:stCondLst>
                                    <p:cond delay="0"/>
                                  </p:stCondLst>
                                  <p:iterate type="el" backwards="0">
                                    <p:tmAbs val="0"/>
                                  </p:iterate>
                                  <p:childTnLst>
                                    <p:set>
                                      <p:cBhvr>
                                        <p:cTn id="19" fill="hold"/>
                                        <p:tgtEl>
                                          <p:spTgt spid="135"/>
                                        </p:tgtEl>
                                        <p:attrNameLst>
                                          <p:attrName>style.visibility</p:attrName>
                                        </p:attrNameLst>
                                      </p:cBhvr>
                                      <p:to>
                                        <p:strVal val="visible"/>
                                      </p:to>
                                    </p:set>
                                    <p:anim calcmode="lin" valueType="num">
                                      <p:cBhvr>
                                        <p:cTn id="20" dur="500" fill="hold"/>
                                        <p:tgtEl>
                                          <p:spTgt spid="135"/>
                                        </p:tgtEl>
                                        <p:attrNameLst>
                                          <p:attrName>ppt_x</p:attrName>
                                        </p:attrNameLst>
                                      </p:cBhvr>
                                      <p:tavLst>
                                        <p:tav tm="0">
                                          <p:val>
                                            <p:strVal val="0-#ppt_w/2"/>
                                          </p:val>
                                        </p:tav>
                                        <p:tav tm="100000">
                                          <p:val>
                                            <p:strVal val="#ppt_x"/>
                                          </p:val>
                                        </p:tav>
                                      </p:tavLst>
                                    </p:anim>
                                    <p:anim calcmode="lin" valueType="num">
                                      <p:cBhvr>
                                        <p:cTn id="21" dur="500" fill="hold"/>
                                        <p:tgtEl>
                                          <p:spTgt spid="1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4" grpId="2"/>
      <p:bldP build="whole" bldLvl="1" animBg="1" rev="0" advAuto="0" spid="136" grpId="1"/>
      <p:bldP build="whole" bldLvl="1" animBg="1" rev="0" advAuto="0" spid="135" grpId="4"/>
      <p:bldP build="whole" bldLvl="1" animBg="1" rev="0" advAuto="0" spid="133" grpId="3"/>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Shape 138"/>
          <p:cNvSpPr/>
          <p:nvPr>
            <p:ph type="title"/>
          </p:nvPr>
        </p:nvSpPr>
        <p:spPr>
          <a:xfrm>
            <a:off x="5486400" y="6980237"/>
            <a:ext cx="3657600" cy="182563"/>
          </a:xfrm>
          <a:prstGeom prst="rect">
            <a:avLst/>
          </a:prstGeom>
        </p:spPr>
        <p:txBody>
          <a:bodyPr/>
          <a:lstStyle/>
          <a:p>
            <a:pPr lvl="0">
              <a:defRPr sz="1800">
                <a:uFillTx/>
              </a:defRPr>
            </a:pPr>
            <a:r>
              <a:rPr sz="1200">
                <a:uFill>
                  <a:solidFill/>
                </a:uFill>
              </a:rPr>
              <a:t>5-Minute Check 5</a:t>
            </a:r>
          </a:p>
        </p:txBody>
      </p:sp>
      <p:sp>
        <p:nvSpPr>
          <p:cNvPr id="139" name="Shape 139"/>
          <p:cNvSpPr/>
          <p:nvPr/>
        </p:nvSpPr>
        <p:spPr>
          <a:xfrm>
            <a:off x="685800" y="1657350"/>
            <a:ext cx="8026400"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3540">
              <a:lnSpc>
                <a:spcPct val="90000"/>
              </a:lnSpc>
              <a:buClr>
                <a:srgbClr val="0068AD"/>
              </a:buClr>
              <a:buFont typeface="Arial"/>
              <a:defRPr>
                <a:uFillTx/>
              </a:defRPr>
            </a:pPr>
            <a:r>
              <a:rPr b="1" sz="2400">
                <a:solidFill>
                  <a:srgbClr val="0068AD"/>
                </a:solidFill>
                <a:uFill>
                  <a:solidFill>
                    <a:srgbClr val="0068AD"/>
                  </a:solidFill>
                </a:uFill>
              </a:rPr>
              <a:t>Solve 7.5 + </a:t>
            </a:r>
            <a:r>
              <a:rPr b="1" i="1" sz="2400">
                <a:solidFill>
                  <a:srgbClr val="0068AD"/>
                </a:solidFill>
                <a:uFill>
                  <a:solidFill>
                    <a:srgbClr val="0068AD"/>
                  </a:solidFill>
                </a:uFill>
              </a:rPr>
              <a:t>n</a:t>
            </a:r>
            <a:r>
              <a:rPr b="1" sz="2400">
                <a:solidFill>
                  <a:srgbClr val="0068AD"/>
                </a:solidFill>
                <a:uFill>
                  <a:solidFill>
                    <a:srgbClr val="0068AD"/>
                  </a:solidFill>
                </a:uFill>
              </a:rPr>
              <a:t> = 2.7</a:t>
            </a:r>
            <a:r>
              <a:rPr b="1" i="1" sz="2400">
                <a:solidFill>
                  <a:srgbClr val="0068AD"/>
                </a:solidFill>
                <a:uFill>
                  <a:solidFill>
                    <a:srgbClr val="0068AD"/>
                  </a:solidFill>
                </a:uFill>
              </a:rPr>
              <a:t>n</a:t>
            </a:r>
            <a:r>
              <a:rPr b="1" sz="2400">
                <a:solidFill>
                  <a:srgbClr val="0068AD"/>
                </a:solidFill>
                <a:uFill>
                  <a:solidFill>
                    <a:srgbClr val="0068AD"/>
                  </a:solidFill>
                </a:uFill>
              </a:rPr>
              <a:t> – 1. Check your solution.</a:t>
            </a:r>
          </a:p>
        </p:txBody>
      </p:sp>
      <p:sp>
        <p:nvSpPr>
          <p:cNvPr id="140" name="Shape 140"/>
          <p:cNvSpPr/>
          <p:nvPr/>
        </p:nvSpPr>
        <p:spPr>
          <a:xfrm>
            <a:off x="533400" y="5272087"/>
            <a:ext cx="533400" cy="265113"/>
          </a:xfrm>
          <a:prstGeom prst="rightArrow">
            <a:avLst>
              <a:gd name="adj1" fmla="val 50000"/>
              <a:gd name="adj2" fmla="val 50299"/>
            </a:avLst>
          </a:prstGeom>
          <a:solidFill>
            <a:srgbClr val="F2362F"/>
          </a:solidFill>
          <a:ln>
            <a:miter lim="400000"/>
          </a:ln>
        </p:spPr>
        <p:txBody>
          <a:bodyPr lIns="0" tIns="0" rIns="0" bIns="0" anchor="ctr"/>
          <a:lstStyle/>
          <a:p>
            <a:pPr lvl="0"/>
          </a:p>
        </p:txBody>
      </p:sp>
      <p:pic>
        <p:nvPicPr>
          <p:cNvPr id="141" name="5Min Num_5.png"/>
          <p:cNvPicPr/>
          <p:nvPr/>
        </p:nvPicPr>
        <p:blipFill>
          <a:blip r:embed="rId2">
            <a:extLst/>
          </a:blip>
          <a:stretch>
            <a:fillRect/>
          </a:stretch>
        </p:blipFill>
        <p:spPr>
          <a:xfrm>
            <a:off x="614362" y="1647825"/>
            <a:ext cx="457201" cy="420688"/>
          </a:xfrm>
          <a:prstGeom prst="rect">
            <a:avLst/>
          </a:prstGeom>
          <a:ln w="12700">
            <a:miter lim="400000"/>
          </a:ln>
        </p:spPr>
      </p:pic>
      <p:grpSp>
        <p:nvGrpSpPr>
          <p:cNvPr id="144" name="Group 144"/>
          <p:cNvGrpSpPr/>
          <p:nvPr/>
        </p:nvGrpSpPr>
        <p:grpSpPr>
          <a:xfrm>
            <a:off x="1066800" y="2400300"/>
            <a:ext cx="2806700" cy="2428875"/>
            <a:chOff x="0" y="0"/>
            <a:chExt cx="2806700" cy="2428874"/>
          </a:xfrm>
        </p:grpSpPr>
        <p:sp>
          <p:nvSpPr>
            <p:cNvPr id="142" name="Shape 142"/>
            <p:cNvSpPr/>
            <p:nvPr/>
          </p:nvSpPr>
          <p:spPr>
            <a:xfrm>
              <a:off x="0" y="0"/>
              <a:ext cx="2806700" cy="22957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a:t>
              </a:r>
              <a:r>
                <a:rPr sz="2400">
                  <a:uFill>
                    <a:solidFill/>
                  </a:uFill>
                </a:rPr>
                <a:t>–5</a:t>
              </a:r>
              <a:endParaRPr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a:t>
              </a:r>
              <a:r>
                <a:rPr sz="2400">
                  <a:uFill>
                    <a:solidFill/>
                  </a:uFill>
                </a:rPr>
                <a:t>5</a:t>
              </a:r>
            </a:p>
          </p:txBody>
        </p:sp>
        <p:pic>
          <p:nvPicPr>
            <p:cNvPr id="143" name="5-3_5.png"/>
            <p:cNvPicPr/>
            <p:nvPr/>
          </p:nvPicPr>
          <p:blipFill>
            <a:blip r:embed="rId3">
              <a:extLst/>
            </a:blip>
            <a:stretch>
              <a:fillRect/>
            </a:stretch>
          </p:blipFill>
          <p:spPr>
            <a:xfrm>
              <a:off x="558800" y="787400"/>
              <a:ext cx="739776" cy="1641475"/>
            </a:xfrm>
            <a:prstGeom prst="rect">
              <a:avLst/>
            </a:prstGeom>
            <a:ln w="12700" cap="flat">
              <a:noFill/>
              <a:miter lim="400000"/>
            </a:ln>
            <a:effectLst/>
          </p:spPr>
        </p:pic>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41"/>
                                        </p:tgtEl>
                                        <p:attrNameLst>
                                          <p:attrName>style.visibility</p:attrName>
                                        </p:attrNameLst>
                                      </p:cBhvr>
                                      <p:to>
                                        <p:strVal val="visible"/>
                                      </p:to>
                                    </p:set>
                                    <p:animEffect filter="fade" transition="in">
                                      <p:cBhvr>
                                        <p:cTn id="7" dur="500"/>
                                        <p:tgtEl>
                                          <p:spTgt spid="141"/>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39"/>
                                        </p:tgtEl>
                                        <p:attrNameLst>
                                          <p:attrName>style.visibility</p:attrName>
                                        </p:attrNameLst>
                                      </p:cBhvr>
                                      <p:to>
                                        <p:strVal val="visible"/>
                                      </p:to>
                                    </p:set>
                                    <p:animEffect filter="wipe(left)" transition="in">
                                      <p:cBhvr>
                                        <p:cTn id="11" dur="500"/>
                                        <p:tgtEl>
                                          <p:spTgt spid="139"/>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144"/>
                                        </p:tgtEl>
                                        <p:attrNameLst>
                                          <p:attrName>style.visibility</p:attrName>
                                        </p:attrNameLst>
                                      </p:cBhvr>
                                      <p:to>
                                        <p:strVal val="visible"/>
                                      </p:to>
                                    </p:set>
                                    <p:animEffect filter="wipe(left)" transition="in">
                                      <p:cBhvr>
                                        <p:cTn id="15" dur="500"/>
                                        <p:tgtEl>
                                          <p:spTgt spid="144"/>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 grpId="4" fill="hold">
                                  <p:stCondLst>
                                    <p:cond delay="0"/>
                                  </p:stCondLst>
                                  <p:iterate type="el" backwards="0">
                                    <p:tmAbs val="0"/>
                                  </p:iterate>
                                  <p:childTnLst>
                                    <p:set>
                                      <p:cBhvr>
                                        <p:cTn id="19" fill="hold"/>
                                        <p:tgtEl>
                                          <p:spTgt spid="140"/>
                                        </p:tgtEl>
                                        <p:attrNameLst>
                                          <p:attrName>style.visibility</p:attrName>
                                        </p:attrNameLst>
                                      </p:cBhvr>
                                      <p:to>
                                        <p:strVal val="visible"/>
                                      </p:to>
                                    </p:set>
                                    <p:anim calcmode="lin" valueType="num">
                                      <p:cBhvr>
                                        <p:cTn id="20" dur="500" fill="hold"/>
                                        <p:tgtEl>
                                          <p:spTgt spid="140"/>
                                        </p:tgtEl>
                                        <p:attrNameLst>
                                          <p:attrName>ppt_x</p:attrName>
                                        </p:attrNameLst>
                                      </p:cBhvr>
                                      <p:tavLst>
                                        <p:tav tm="0">
                                          <p:val>
                                            <p:strVal val="0-#ppt_w/2"/>
                                          </p:val>
                                        </p:tav>
                                        <p:tav tm="100000">
                                          <p:val>
                                            <p:strVal val="#ppt_x"/>
                                          </p:val>
                                        </p:tav>
                                      </p:tavLst>
                                    </p:anim>
                                    <p:anim calcmode="lin" valueType="num">
                                      <p:cBhvr>
                                        <p:cTn id="21" dur="500" fill="hold"/>
                                        <p:tgtEl>
                                          <p:spTgt spid="1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9" grpId="2"/>
      <p:bldP build="whole" bldLvl="1" animBg="1" rev="0" advAuto="0" spid="141" grpId="1"/>
      <p:bldP build="whole" bldLvl="1" animBg="1" rev="0" advAuto="0" spid="144" grpId="3"/>
      <p:bldP build="whole" bldLvl="1" animBg="1" rev="0" advAuto="0" spid="140" grpId="4"/>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Shape 146"/>
          <p:cNvSpPr/>
          <p:nvPr>
            <p:ph type="title"/>
          </p:nvPr>
        </p:nvSpPr>
        <p:spPr>
          <a:xfrm>
            <a:off x="5486400" y="6980237"/>
            <a:ext cx="3657600" cy="182563"/>
          </a:xfrm>
          <a:prstGeom prst="rect">
            <a:avLst/>
          </a:prstGeom>
        </p:spPr>
        <p:txBody>
          <a:bodyPr/>
          <a:lstStyle/>
          <a:p>
            <a:pPr lvl="0">
              <a:defRPr sz="1800">
                <a:uFillTx/>
              </a:defRPr>
            </a:pPr>
            <a:r>
              <a:rPr sz="1200">
                <a:uFill>
                  <a:solidFill/>
                </a:uFill>
              </a:rPr>
              <a:t>5-Minute Check 6</a:t>
            </a:r>
          </a:p>
        </p:txBody>
      </p:sp>
      <p:sp>
        <p:nvSpPr>
          <p:cNvPr id="147" name="Shape 147"/>
          <p:cNvSpPr/>
          <p:nvPr/>
        </p:nvSpPr>
        <p:spPr>
          <a:xfrm>
            <a:off x="1066800" y="3429000"/>
            <a:ext cx="2806700" cy="194374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574040" indent="-533400">
              <a:lnSpc>
                <a:spcPct val="90000"/>
              </a:lnSpc>
              <a:spcBef>
                <a:spcPts val="1400"/>
              </a:spcBef>
              <a:buClr>
                <a:srgbClr val="0068AD"/>
              </a:buClr>
              <a:buFont typeface="Arial"/>
              <a:defRPr>
                <a:uFillTx/>
              </a:defRPr>
            </a:pPr>
            <a:r>
              <a:rPr b="1" sz="2400">
                <a:solidFill>
                  <a:srgbClr val="0068AD"/>
                </a:solidFill>
                <a:uFill>
                  <a:solidFill>
                    <a:srgbClr val="0068AD"/>
                  </a:solidFill>
                </a:uFill>
              </a:rPr>
              <a:t>A.</a:t>
            </a:r>
            <a:r>
              <a:rPr b="1" sz="2400">
                <a:uFill>
                  <a:solidFill/>
                </a:uFill>
              </a:rPr>
              <a:t>	6</a:t>
            </a:r>
            <a:endParaRPr b="1" sz="2400">
              <a:uFill>
                <a:solidFill/>
              </a:uFill>
            </a:endParaRPr>
          </a:p>
          <a:p>
            <a:pPr lvl="0" marL="574040" indent="-533400">
              <a:lnSpc>
                <a:spcPct val="90000"/>
              </a:lnSpc>
              <a:spcBef>
                <a:spcPts val="1400"/>
              </a:spcBef>
              <a:buClr>
                <a:srgbClr val="0068AD"/>
              </a:buClr>
              <a:buFont typeface="Arial"/>
              <a:defRPr>
                <a:uFillTx/>
              </a:defRPr>
            </a:pPr>
            <a:r>
              <a:rPr b="1" sz="2400">
                <a:solidFill>
                  <a:srgbClr val="0068AD"/>
                </a:solidFill>
                <a:uFill>
                  <a:solidFill>
                    <a:srgbClr val="0068AD"/>
                  </a:solidFill>
                </a:uFill>
              </a:rPr>
              <a:t>B.</a:t>
            </a:r>
            <a:r>
              <a:rPr b="1" sz="2400">
                <a:uFill>
                  <a:solidFill/>
                </a:uFill>
              </a:rPr>
              <a:t>	5</a:t>
            </a:r>
            <a:endParaRPr b="1" sz="2400">
              <a:uFill>
                <a:solidFill/>
              </a:uFill>
            </a:endParaRPr>
          </a:p>
          <a:p>
            <a:pPr lvl="0" marL="574040" indent="-533400">
              <a:lnSpc>
                <a:spcPct val="90000"/>
              </a:lnSpc>
              <a:spcBef>
                <a:spcPts val="1400"/>
              </a:spcBef>
              <a:buClr>
                <a:srgbClr val="0068AD"/>
              </a:buClr>
              <a:buFont typeface="Arial"/>
              <a:defRPr>
                <a:uFillTx/>
              </a:defRPr>
            </a:pPr>
            <a:r>
              <a:rPr b="1" sz="2400">
                <a:solidFill>
                  <a:srgbClr val="0068AD"/>
                </a:solidFill>
                <a:uFill>
                  <a:solidFill>
                    <a:srgbClr val="0068AD"/>
                  </a:solidFill>
                </a:uFill>
              </a:rPr>
              <a:t>C.</a:t>
            </a:r>
            <a:r>
              <a:rPr b="1" sz="2400">
                <a:uFill>
                  <a:solidFill/>
                </a:uFill>
              </a:rPr>
              <a:t>	4</a:t>
            </a:r>
            <a:endParaRPr b="1" sz="2400">
              <a:uFill>
                <a:solidFill/>
              </a:uFill>
            </a:endParaRPr>
          </a:p>
          <a:p>
            <a:pPr lvl="0" marL="574040" indent="-533400">
              <a:lnSpc>
                <a:spcPct val="90000"/>
              </a:lnSpc>
              <a:spcBef>
                <a:spcPts val="1400"/>
              </a:spcBef>
              <a:buClr>
                <a:srgbClr val="0068AD"/>
              </a:buClr>
              <a:buFont typeface="Arial"/>
              <a:defRPr>
                <a:uFillTx/>
              </a:defRPr>
            </a:pPr>
            <a:r>
              <a:rPr b="1" sz="2400">
                <a:solidFill>
                  <a:srgbClr val="0068AD"/>
                </a:solidFill>
                <a:uFill>
                  <a:solidFill>
                    <a:srgbClr val="0068AD"/>
                  </a:solidFill>
                </a:uFill>
              </a:rPr>
              <a:t>D.</a:t>
            </a:r>
            <a:r>
              <a:rPr b="1" sz="2400">
                <a:uFill>
                  <a:solidFill/>
                </a:uFill>
              </a:rPr>
              <a:t>	3</a:t>
            </a:r>
          </a:p>
        </p:txBody>
      </p:sp>
      <p:sp>
        <p:nvSpPr>
          <p:cNvPr id="148" name="Shape 148"/>
          <p:cNvSpPr/>
          <p:nvPr/>
        </p:nvSpPr>
        <p:spPr>
          <a:xfrm>
            <a:off x="685800" y="1657350"/>
            <a:ext cx="8032750" cy="17399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383540">
              <a:lnSpc>
                <a:spcPct val="90000"/>
              </a:lnSpc>
              <a:buClr>
                <a:srgbClr val="0068AD"/>
              </a:buClr>
              <a:buFont typeface="Arial"/>
              <a:defRPr b="1" sz="2400">
                <a:solidFill>
                  <a:srgbClr val="0068AD"/>
                </a:solidFill>
                <a:uFill>
                  <a:solidFill>
                    <a:srgbClr val="0068AD"/>
                  </a:solidFill>
                </a:uFill>
              </a:defRPr>
            </a:lvl1pPr>
          </a:lstStyle>
          <a:p>
            <a:pPr lvl="0">
              <a:defRPr b="0" sz="1800">
                <a:solidFill>
                  <a:srgbClr val="000000"/>
                </a:solidFill>
                <a:uFillTx/>
              </a:defRPr>
            </a:pPr>
            <a:r>
              <a:rPr b="1" sz="2400">
                <a:solidFill>
                  <a:srgbClr val="0068AD"/>
                </a:solidFill>
                <a:uFill>
                  <a:solidFill>
                    <a:srgbClr val="0068AD"/>
                  </a:solidFill>
                </a:uFill>
              </a:rPr>
              <a:t>An art studio charges $8 a day plus a membership fee of $15. Another studio charges $5 a day plus a membership fee of $24. After how many days of studio use will the cost of both studios be the same?</a:t>
            </a:r>
          </a:p>
        </p:txBody>
      </p:sp>
      <p:sp>
        <p:nvSpPr>
          <p:cNvPr id="149" name="Shape 149"/>
          <p:cNvSpPr/>
          <p:nvPr/>
        </p:nvSpPr>
        <p:spPr>
          <a:xfrm>
            <a:off x="533400" y="5564187"/>
            <a:ext cx="533400" cy="265113"/>
          </a:xfrm>
          <a:prstGeom prst="rightArrow">
            <a:avLst>
              <a:gd name="adj1" fmla="val 50000"/>
              <a:gd name="adj2" fmla="val 50299"/>
            </a:avLst>
          </a:prstGeom>
          <a:solidFill>
            <a:srgbClr val="F2362F"/>
          </a:solidFill>
          <a:ln>
            <a:miter lim="400000"/>
          </a:ln>
        </p:spPr>
        <p:txBody>
          <a:bodyPr lIns="0" tIns="0" rIns="0" bIns="0" anchor="ctr"/>
          <a:lstStyle/>
          <a:p>
            <a:pPr lvl="0"/>
          </a:p>
        </p:txBody>
      </p:sp>
      <p:pic>
        <p:nvPicPr>
          <p:cNvPr id="150" name="Std Test Prac.png"/>
          <p:cNvPicPr/>
          <p:nvPr/>
        </p:nvPicPr>
        <p:blipFill>
          <a:blip r:embed="rId2">
            <a:extLst/>
          </a:blip>
          <a:stretch>
            <a:fillRect/>
          </a:stretch>
        </p:blipFill>
        <p:spPr>
          <a:xfrm>
            <a:off x="647700" y="1295400"/>
            <a:ext cx="3373438" cy="311150"/>
          </a:xfrm>
          <a:prstGeom prst="rect">
            <a:avLst/>
          </a:prstGeom>
          <a:ln w="12700">
            <a:miter lim="400000"/>
          </a:ln>
        </p:spPr>
      </p:pic>
      <p:pic>
        <p:nvPicPr>
          <p:cNvPr id="151" name="5Min Num_6.png"/>
          <p:cNvPicPr/>
          <p:nvPr/>
        </p:nvPicPr>
        <p:blipFill>
          <a:blip r:embed="rId3">
            <a:extLst/>
          </a:blip>
          <a:stretch>
            <a:fillRect/>
          </a:stretch>
        </p:blipFill>
        <p:spPr>
          <a:xfrm>
            <a:off x="614362" y="1647825"/>
            <a:ext cx="457201" cy="420688"/>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50"/>
                                        </p:tgtEl>
                                        <p:attrNameLst>
                                          <p:attrName>style.visibility</p:attrName>
                                        </p:attrNameLst>
                                      </p:cBhvr>
                                      <p:to>
                                        <p:strVal val="visible"/>
                                      </p:to>
                                    </p:set>
                                    <p:animEffect filter="wipe(left)" transition="in">
                                      <p:cBhvr>
                                        <p:cTn id="7" dur="500"/>
                                        <p:tgtEl>
                                          <p:spTgt spid="150"/>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151"/>
                                        </p:tgtEl>
                                        <p:attrNameLst>
                                          <p:attrName>style.visibility</p:attrName>
                                        </p:attrNameLst>
                                      </p:cBhvr>
                                      <p:to>
                                        <p:strVal val="visible"/>
                                      </p:to>
                                    </p:set>
                                    <p:animEffect filter="fade" transition="in">
                                      <p:cBhvr>
                                        <p:cTn id="11" dur="500"/>
                                        <p:tgtEl>
                                          <p:spTgt spid="151"/>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148"/>
                                        </p:tgtEl>
                                        <p:attrNameLst>
                                          <p:attrName>style.visibility</p:attrName>
                                        </p:attrNameLst>
                                      </p:cBhvr>
                                      <p:to>
                                        <p:strVal val="visible"/>
                                      </p:to>
                                    </p:set>
                                    <p:animEffect filter="wipe(left)" transition="in">
                                      <p:cBhvr>
                                        <p:cTn id="15" dur="500"/>
                                        <p:tgtEl>
                                          <p:spTgt spid="148"/>
                                        </p:tgtEl>
                                      </p:cBhvr>
                                    </p:animEffect>
                                  </p:childTnLst>
                                </p:cTn>
                              </p:par>
                            </p:childTnLst>
                          </p:cTn>
                        </p:par>
                        <p:par>
                          <p:cTn id="16" fill="hold">
                            <p:stCondLst>
                              <p:cond delay="1500"/>
                            </p:stCondLst>
                            <p:childTnLst>
                              <p:par>
                                <p:cTn id="17" nodeType="afterEffect" presetClass="entr" presetSubtype="8" presetID="22" grpId="4" fill="hold">
                                  <p:stCondLst>
                                    <p:cond delay="0"/>
                                  </p:stCondLst>
                                  <p:iterate type="el" backwards="0">
                                    <p:tmAbs val="0"/>
                                  </p:iterate>
                                  <p:childTnLst>
                                    <p:set>
                                      <p:cBhvr>
                                        <p:cTn id="18" fill="hold"/>
                                        <p:tgtEl>
                                          <p:spTgt spid="147"/>
                                        </p:tgtEl>
                                        <p:attrNameLst>
                                          <p:attrName>style.visibility</p:attrName>
                                        </p:attrNameLst>
                                      </p:cBhvr>
                                      <p:to>
                                        <p:strVal val="visible"/>
                                      </p:to>
                                    </p:set>
                                    <p:animEffect filter="wipe(left)" transition="in">
                                      <p:cBhvr>
                                        <p:cTn id="19" dur="500"/>
                                        <p:tgtEl>
                                          <p:spTgt spid="147"/>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8" presetID="2" grpId="5" fill="hold">
                                  <p:stCondLst>
                                    <p:cond delay="0"/>
                                  </p:stCondLst>
                                  <p:iterate type="el" backwards="0">
                                    <p:tmAbs val="0"/>
                                  </p:iterate>
                                  <p:childTnLst>
                                    <p:set>
                                      <p:cBhvr>
                                        <p:cTn id="23" fill="hold"/>
                                        <p:tgtEl>
                                          <p:spTgt spid="149"/>
                                        </p:tgtEl>
                                        <p:attrNameLst>
                                          <p:attrName>style.visibility</p:attrName>
                                        </p:attrNameLst>
                                      </p:cBhvr>
                                      <p:to>
                                        <p:strVal val="visible"/>
                                      </p:to>
                                    </p:set>
                                    <p:anim calcmode="lin" valueType="num">
                                      <p:cBhvr>
                                        <p:cTn id="24" dur="500" fill="hold"/>
                                        <p:tgtEl>
                                          <p:spTgt spid="149"/>
                                        </p:tgtEl>
                                        <p:attrNameLst>
                                          <p:attrName>ppt_x</p:attrName>
                                        </p:attrNameLst>
                                      </p:cBhvr>
                                      <p:tavLst>
                                        <p:tav tm="0">
                                          <p:val>
                                            <p:strVal val="0-#ppt_w/2"/>
                                          </p:val>
                                        </p:tav>
                                        <p:tav tm="100000">
                                          <p:val>
                                            <p:strVal val="#ppt_x"/>
                                          </p:val>
                                        </p:tav>
                                      </p:tavLst>
                                    </p:anim>
                                    <p:anim calcmode="lin" valueType="num">
                                      <p:cBhvr>
                                        <p:cTn id="25" dur="500" fill="hold"/>
                                        <p:tgtEl>
                                          <p:spTgt spid="1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8" grpId="3"/>
      <p:bldP build="whole" bldLvl="1" animBg="1" rev="0" advAuto="0" spid="150" grpId="1"/>
      <p:bldP build="whole" bldLvl="1" animBg="1" rev="0" advAuto="0" spid="149" grpId="5"/>
      <p:bldP build="whole" bldLvl="1" animBg="1" rev="0" advAuto="0" spid="147" grpId="4"/>
      <p:bldP build="whole" bldLvl="1" animBg="1" rev="0" advAuto="0" spid="151" grpId="2"/>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Shape 153"/>
          <p:cNvSpPr/>
          <p:nvPr>
            <p:ph type="title"/>
          </p:nvPr>
        </p:nvSpPr>
        <p:spPr>
          <a:prstGeom prst="rect">
            <a:avLst/>
          </a:prstGeom>
        </p:spPr>
        <p:txBody>
          <a:bodyPr/>
          <a:lstStyle/>
          <a:p>
            <a:pPr lvl="0">
              <a:defRPr sz="1800">
                <a:uFillTx/>
              </a:defRPr>
            </a:pPr>
            <a:r>
              <a:rPr sz="1200">
                <a:uFill>
                  <a:solidFill/>
                </a:uFill>
              </a:rPr>
              <a:t>Then/Now</a:t>
            </a:r>
          </a:p>
        </p:txBody>
      </p:sp>
      <p:pic>
        <p:nvPicPr>
          <p:cNvPr id="154" name="Then.png"/>
          <p:cNvPicPr/>
          <p:nvPr/>
        </p:nvPicPr>
        <p:blipFill>
          <a:blip r:embed="rId2">
            <a:extLst/>
          </a:blip>
          <a:stretch>
            <a:fillRect/>
          </a:stretch>
        </p:blipFill>
        <p:spPr>
          <a:xfrm>
            <a:off x="711200" y="742950"/>
            <a:ext cx="4241801" cy="895351"/>
          </a:xfrm>
          <a:prstGeom prst="rect">
            <a:avLst/>
          </a:prstGeom>
          <a:ln w="12700">
            <a:miter lim="400000"/>
          </a:ln>
        </p:spPr>
      </p:pic>
      <p:sp>
        <p:nvSpPr>
          <p:cNvPr id="155" name="Shape 155"/>
          <p:cNvSpPr/>
          <p:nvPr/>
        </p:nvSpPr>
        <p:spPr>
          <a:xfrm>
            <a:off x="812800" y="1828800"/>
            <a:ext cx="7632700" cy="12319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90000"/>
              </a:lnSpc>
              <a:spcBef>
                <a:spcPts val="600"/>
              </a:spcBef>
              <a:buClr>
                <a:srgbClr val="000000"/>
              </a:buClr>
              <a:buFont typeface="Arial"/>
              <a:defRPr sz="2800"/>
            </a:lvl1pPr>
          </a:lstStyle>
          <a:p>
            <a:pPr lvl="0">
              <a:defRPr sz="1800">
                <a:uFillTx/>
              </a:defRPr>
            </a:pPr>
            <a:r>
              <a:rPr sz="2800">
                <a:uFill>
                  <a:solidFill/>
                </a:uFill>
              </a:rPr>
              <a:t>You have already solved equations and graphed the solution on a number line. (Lessons 4–3 and 4–4)</a:t>
            </a:r>
          </a:p>
        </p:txBody>
      </p:sp>
      <p:pic>
        <p:nvPicPr>
          <p:cNvPr id="156" name="Now.png"/>
          <p:cNvPicPr/>
          <p:nvPr/>
        </p:nvPicPr>
        <p:blipFill>
          <a:blip r:embed="rId3">
            <a:extLst/>
          </a:blip>
          <a:stretch>
            <a:fillRect/>
          </a:stretch>
        </p:blipFill>
        <p:spPr>
          <a:xfrm>
            <a:off x="711200" y="3359150"/>
            <a:ext cx="4241801" cy="895351"/>
          </a:xfrm>
          <a:prstGeom prst="rect">
            <a:avLst/>
          </a:prstGeom>
          <a:ln w="12700">
            <a:miter lim="400000"/>
          </a:ln>
        </p:spPr>
      </p:pic>
      <p:sp>
        <p:nvSpPr>
          <p:cNvPr id="157" name="Shape 157"/>
          <p:cNvSpPr/>
          <p:nvPr/>
        </p:nvSpPr>
        <p:spPr>
          <a:xfrm>
            <a:off x="812800" y="4368800"/>
            <a:ext cx="7632700" cy="49636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386715" indent="-346075">
              <a:lnSpc>
                <a:spcPct val="90000"/>
              </a:lnSpc>
              <a:spcBef>
                <a:spcPts val="900"/>
              </a:spcBef>
              <a:buClr>
                <a:srgbClr val="000000"/>
              </a:buClr>
              <a:buSzPct val="100000"/>
              <a:buFont typeface="Arial"/>
              <a:buChar char="•"/>
              <a:defRPr sz="2800"/>
            </a:lvl1pPr>
          </a:lstStyle>
          <a:p>
            <a:pPr lvl="0">
              <a:defRPr sz="1800">
                <a:uFillTx/>
              </a:defRPr>
            </a:pPr>
            <a:r>
              <a:rPr sz="2800">
                <a:uFill>
                  <a:solidFill/>
                </a:uFill>
              </a:rPr>
              <a:t>Write inequalities.</a:t>
            </a:r>
          </a:p>
        </p:txBody>
      </p:sp>
      <p:sp>
        <p:nvSpPr>
          <p:cNvPr id="158" name="Shape 158"/>
          <p:cNvSpPr/>
          <p:nvPr/>
        </p:nvSpPr>
        <p:spPr>
          <a:xfrm>
            <a:off x="812800" y="5010150"/>
            <a:ext cx="7632700" cy="49636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386715" indent="-346075">
              <a:lnSpc>
                <a:spcPct val="90000"/>
              </a:lnSpc>
              <a:spcBef>
                <a:spcPts val="900"/>
              </a:spcBef>
              <a:buClr>
                <a:srgbClr val="000000"/>
              </a:buClr>
              <a:buSzPct val="100000"/>
              <a:buFont typeface="Arial"/>
              <a:buChar char="•"/>
              <a:defRPr sz="2800"/>
            </a:lvl1pPr>
          </a:lstStyle>
          <a:p>
            <a:pPr lvl="0">
              <a:defRPr sz="1800">
                <a:uFillTx/>
              </a:defRPr>
            </a:pPr>
            <a:r>
              <a:rPr sz="2800">
                <a:uFill>
                  <a:solidFill/>
                </a:uFill>
              </a:rPr>
              <a:t>Graph inequalities on a number line.</a:t>
            </a:r>
          </a:p>
        </p:txBody>
      </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54"/>
                                        </p:tgtEl>
                                        <p:attrNameLst>
                                          <p:attrName>style.visibility</p:attrName>
                                        </p:attrNameLst>
                                      </p:cBhvr>
                                      <p:to>
                                        <p:strVal val="visible"/>
                                      </p:to>
                                    </p:set>
                                    <p:animEffect filter="wipe(left)" transition="in">
                                      <p:cBhvr>
                                        <p:cTn id="7" dur="500"/>
                                        <p:tgtEl>
                                          <p:spTgt spid="154"/>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55"/>
                                        </p:tgtEl>
                                        <p:attrNameLst>
                                          <p:attrName>style.visibility</p:attrName>
                                        </p:attrNameLst>
                                      </p:cBhvr>
                                      <p:to>
                                        <p:strVal val="visible"/>
                                      </p:to>
                                    </p:set>
                                    <p:animEffect filter="wipe(left)" transition="in">
                                      <p:cBhvr>
                                        <p:cTn id="11" dur="500"/>
                                        <p:tgtEl>
                                          <p:spTgt spid="155"/>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8" presetID="22" grpId="3" fill="hold">
                                  <p:stCondLst>
                                    <p:cond delay="0"/>
                                  </p:stCondLst>
                                  <p:iterate type="el" backwards="0">
                                    <p:tmAbs val="0"/>
                                  </p:iterate>
                                  <p:childTnLst>
                                    <p:set>
                                      <p:cBhvr>
                                        <p:cTn id="15" fill="hold"/>
                                        <p:tgtEl>
                                          <p:spTgt spid="156"/>
                                        </p:tgtEl>
                                        <p:attrNameLst>
                                          <p:attrName>style.visibility</p:attrName>
                                        </p:attrNameLst>
                                      </p:cBhvr>
                                      <p:to>
                                        <p:strVal val="visible"/>
                                      </p:to>
                                    </p:set>
                                    <p:animEffect filter="wipe(left)" transition="in">
                                      <p:cBhvr>
                                        <p:cTn id="16" dur="500"/>
                                        <p:tgtEl>
                                          <p:spTgt spid="156"/>
                                        </p:tgtEl>
                                      </p:cBhvr>
                                    </p:animEffect>
                                  </p:childTnLst>
                                </p:cTn>
                              </p:par>
                            </p:childTnLst>
                          </p:cTn>
                        </p:par>
                        <p:par>
                          <p:cTn id="17" fill="hold">
                            <p:stCondLst>
                              <p:cond delay="500"/>
                            </p:stCondLst>
                            <p:childTnLst>
                              <p:par>
                                <p:cTn id="18" nodeType="afterEffect" presetClass="entr" presetSubtype="8" presetID="22" grpId="4" fill="hold">
                                  <p:stCondLst>
                                    <p:cond delay="0"/>
                                  </p:stCondLst>
                                  <p:iterate type="el" backwards="0">
                                    <p:tmAbs val="0"/>
                                  </p:iterate>
                                  <p:childTnLst>
                                    <p:set>
                                      <p:cBhvr>
                                        <p:cTn id="19" fill="hold"/>
                                        <p:tgtEl>
                                          <p:spTgt spid="157"/>
                                        </p:tgtEl>
                                        <p:attrNameLst>
                                          <p:attrName>style.visibility</p:attrName>
                                        </p:attrNameLst>
                                      </p:cBhvr>
                                      <p:to>
                                        <p:strVal val="visible"/>
                                      </p:to>
                                    </p:set>
                                    <p:animEffect filter="wipe(left)" transition="in">
                                      <p:cBhvr>
                                        <p:cTn id="20" dur="500"/>
                                        <p:tgtEl>
                                          <p:spTgt spid="157"/>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8" presetID="22" grpId="5" fill="hold">
                                  <p:stCondLst>
                                    <p:cond delay="0"/>
                                  </p:stCondLst>
                                  <p:iterate type="el" backwards="0">
                                    <p:tmAbs val="0"/>
                                  </p:iterate>
                                  <p:childTnLst>
                                    <p:set>
                                      <p:cBhvr>
                                        <p:cTn id="24" fill="hold"/>
                                        <p:tgtEl>
                                          <p:spTgt spid="158">
                                            <p:bg/>
                                          </p:spTgt>
                                        </p:tgtEl>
                                        <p:attrNameLst>
                                          <p:attrName>style.visibility</p:attrName>
                                        </p:attrNameLst>
                                      </p:cBhvr>
                                      <p:to>
                                        <p:strVal val="visible"/>
                                      </p:to>
                                    </p:set>
                                    <p:animEffect filter="wipe(left)" transition="in">
                                      <p:cBhvr>
                                        <p:cTn id="25" dur="500"/>
                                        <p:tgtEl>
                                          <p:spTgt spid="158">
                                            <p:bg/>
                                          </p:spTgt>
                                        </p:tgtEl>
                                      </p:cBhvr>
                                    </p:animEffect>
                                  </p:childTnLst>
                                </p:cTn>
                              </p:par>
                              <p:par>
                                <p:cTn id="26" presetClass="entr" presetSubtype="8" presetID="22" grpId="5" fill="hold">
                                  <p:stCondLst>
                                    <p:cond delay="0"/>
                                  </p:stCondLst>
                                  <p:iterate type="el" backwards="0">
                                    <p:tmAbs val="0"/>
                                  </p:iterate>
                                  <p:childTnLst>
                                    <p:set>
                                      <p:cBhvr>
                                        <p:cTn id="27" fill="hold"/>
                                        <p:tgtEl>
                                          <p:spTgt spid="158">
                                            <p:txEl>
                                              <p:pRg st="0" end="0"/>
                                            </p:txEl>
                                          </p:spTgt>
                                        </p:tgtEl>
                                        <p:attrNameLst>
                                          <p:attrName>style.visibility</p:attrName>
                                        </p:attrNameLst>
                                      </p:cBhvr>
                                      <p:to>
                                        <p:strVal val="visible"/>
                                      </p:to>
                                    </p:set>
                                    <p:animEffect filter="wipe(left)" transition="in">
                                      <p:cBhvr>
                                        <p:cTn id="28" dur="500"/>
                                        <p:tgtEl>
                                          <p:spTgt spid="158">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5" grpId="2"/>
      <p:bldP build="p" bldLvl="5" animBg="1" rev="0" advAuto="0" spid="158" grpId="5"/>
      <p:bldP build="whole" bldLvl="1" animBg="1" rev="0" advAuto="0" spid="156" grpId="3"/>
      <p:bldP build="whole" bldLvl="1" animBg="1" rev="0" advAuto="0" spid="157" grpId="4"/>
      <p:bldP build="whole" bldLvl="1" animBg="1" rev="0" advAuto="0" spid="154" grpId="1"/>
    </p:bldLst>
  </p:timing>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E6E9"/>
        </a:solidFill>
        <a:ln w="9525" cap="flat">
          <a:solidFill>
            <a:srgbClr val="000000"/>
          </a:solidFill>
          <a:prstDash val="solid"/>
          <a:round/>
        </a:ln>
        <a:effectLst/>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9525" cap="flat">
          <a:solidFill>
            <a:srgbClr val="000000"/>
          </a:solidFill>
          <a:prstDash val="solid"/>
          <a:round/>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E6E9"/>
        </a:solidFill>
        <a:ln w="9525" cap="flat">
          <a:solidFill>
            <a:srgbClr val="000000"/>
          </a:solidFill>
          <a:prstDash val="solid"/>
          <a:round/>
        </a:ln>
        <a:effectLst/>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9525" cap="flat">
          <a:solidFill>
            <a:srgbClr val="000000"/>
          </a:solidFill>
          <a:prstDash val="solid"/>
          <a:round/>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